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9144000"/>
  <p:notesSz cx="6858000" cy="9144000"/>
  <p:embeddedFontLst>
    <p:embeddedFont>
      <p:font typeface="Raleway"/>
      <p:regular r:id="rId65"/>
      <p:bold r:id="rId66"/>
      <p:italic r:id="rId67"/>
      <p:boldItalic r:id="rId68"/>
    </p:embeddedFont>
    <p:embeddedFont>
      <p:font typeface="La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https://www.nngroup.com/articles/ten-usability-heuristics/</a:t>
            </a:r>
            <a:endParaRPr/>
          </a:p>
          <a:p>
            <a:pPr indent="0" lvl="0" marL="0" rtl="0" algn="l">
              <a:spcBef>
                <a:spcPts val="0"/>
              </a:spcBef>
              <a:spcAft>
                <a:spcPts val="0"/>
              </a:spcAft>
              <a:buNone/>
            </a:pPr>
            <a:r>
              <a:rPr lang="en-US"/>
              <a:t>https://www.youtube.com/watch?v=cTtc90jCULU&amp;list=PLJOFJ3Ok_idtb2YeifXlG1-TYoMBLoG6I&amp;index=1</a:t>
            </a:r>
            <a:endParaRPr/>
          </a:p>
          <a:p>
            <a:pPr indent="0" lvl="0" marL="0" rtl="0" algn="l">
              <a:spcBef>
                <a:spcPts val="0"/>
              </a:spcBef>
              <a:spcAft>
                <a:spcPts val="0"/>
              </a:spcAft>
              <a:buNone/>
            </a:pPr>
            <a:r>
              <a:rPr lang="en-US"/>
              <a:t>https://aelaschool.com/en/interactiondesign/10-usability-heuristics-ui-design/</a:t>
            </a:r>
            <a:endParaRPr/>
          </a:p>
          <a:p>
            <a:pPr indent="0" lvl="0" marL="0" rtl="0" algn="l">
              <a:spcBef>
                <a:spcPts val="0"/>
              </a:spcBef>
              <a:spcAft>
                <a:spcPts val="0"/>
              </a:spcAft>
              <a:buNone/>
            </a:pPr>
            <a:r>
              <a:t/>
            </a:r>
            <a:endParaRPr/>
          </a:p>
        </p:txBody>
      </p:sp>
      <p:sp>
        <p:nvSpPr>
          <p:cNvPr id="162" name="Google Shape;16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 color background">
    <p:bg>
      <p:bgPr>
        <a:solidFill>
          <a:srgbClr val="2185C5"/>
        </a:solidFill>
      </p:bgPr>
    </p:bg>
    <p:spTree>
      <p:nvGrpSpPr>
        <p:cNvPr id="13" name="Shape 13"/>
        <p:cNvGrpSpPr/>
        <p:nvPr/>
      </p:nvGrpSpPr>
      <p:grpSpPr>
        <a:xfrm>
          <a:off x="0" y="0"/>
          <a:ext cx="0" cy="0"/>
          <a:chOff x="0" y="0"/>
          <a:chExt cx="0" cy="0"/>
        </a:xfrm>
      </p:grpSpPr>
      <p:sp>
        <p:nvSpPr>
          <p:cNvPr id="14" name="Google Shape;14;p2"/>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 name="Google Shape;15;p2"/>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 name="Google Shape;16;p2"/>
          <p:cNvSpPr/>
          <p:nvPr/>
        </p:nvSpPr>
        <p:spPr>
          <a:xfrm>
            <a:off x="0" y="6755100"/>
            <a:ext cx="893700" cy="102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 name="Google Shape;17;p2"/>
          <p:cNvSpPr/>
          <p:nvPr/>
        </p:nvSpPr>
        <p:spPr>
          <a:xfrm>
            <a:off x="893710" y="6755100"/>
            <a:ext cx="6462600" cy="102900"/>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b="1">
                <a:solidFill>
                  <a:srgbClr val="0070C0"/>
                </a:solidFill>
                <a:latin typeface="Calibri"/>
                <a:ea typeface="Calibri"/>
                <a:cs typeface="Calibri"/>
                <a:sym typeface="Calibri"/>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lvl1pPr indent="-381000" lvl="0" marL="457200" algn="just">
              <a:lnSpc>
                <a:spcPct val="100000"/>
              </a:lnSpc>
              <a:spcBef>
                <a:spcPts val="450"/>
              </a:spcBef>
              <a:spcAft>
                <a:spcPts val="0"/>
              </a:spcAft>
              <a:buSzPts val="2400"/>
              <a:buFont typeface="Noto Sans Symbols"/>
              <a:buChar char="▪"/>
              <a:defRPr sz="2400">
                <a:solidFill>
                  <a:schemeClr val="dk1"/>
                </a:solidFill>
                <a:latin typeface="Calibri"/>
                <a:ea typeface="Calibri"/>
                <a:cs typeface="Calibri"/>
                <a:sym typeface="Calibri"/>
              </a:defRPr>
            </a:lvl1pPr>
            <a:lvl2pPr indent="-355600" lvl="1" marL="914400" algn="just">
              <a:lnSpc>
                <a:spcPct val="100000"/>
              </a:lnSpc>
              <a:spcBef>
                <a:spcPts val="0"/>
              </a:spcBef>
              <a:spcAft>
                <a:spcPts val="0"/>
              </a:spcAft>
              <a:buSzPts val="2000"/>
              <a:buFont typeface="Merriweather Sans"/>
              <a:buChar char="-"/>
              <a:defRPr sz="2000">
                <a:solidFill>
                  <a:srgbClr val="3A81BA"/>
                </a:solidFill>
                <a:latin typeface="Calibri"/>
                <a:ea typeface="Calibri"/>
                <a:cs typeface="Calibri"/>
                <a:sym typeface="Calibri"/>
              </a:defRPr>
            </a:lvl2pPr>
            <a:lvl3pPr indent="-330200" lvl="2" marL="1371600" algn="just">
              <a:lnSpc>
                <a:spcPct val="100000"/>
              </a:lnSpc>
              <a:spcBef>
                <a:spcPts val="0"/>
              </a:spcBef>
              <a:spcAft>
                <a:spcPts val="0"/>
              </a:spcAft>
              <a:buSzPts val="1600"/>
              <a:buFont typeface="Arial"/>
              <a:buChar char="•"/>
              <a:defRPr b="0" i="0" sz="1600" u="none" cap="none" strike="noStrike">
                <a:solidFill>
                  <a:srgbClr val="7030A0"/>
                </a:solidFill>
                <a:latin typeface="Calibri"/>
                <a:ea typeface="Calibri"/>
                <a:cs typeface="Calibri"/>
                <a:sym typeface="Calibri"/>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1" name="Google Shape;21;p3"/>
          <p:cNvSpPr/>
          <p:nvPr/>
        </p:nvSpPr>
        <p:spPr>
          <a:xfrm>
            <a:off x="7356366" y="6755100"/>
            <a:ext cx="8937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3"/>
          <p:cNvSpPr/>
          <p:nvPr/>
        </p:nvSpPr>
        <p:spPr>
          <a:xfrm>
            <a:off x="8250312" y="6755100"/>
            <a:ext cx="8937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3"/>
          <p:cNvSpPr/>
          <p:nvPr/>
        </p:nvSpPr>
        <p:spPr>
          <a:xfrm>
            <a:off x="0" y="6755100"/>
            <a:ext cx="8937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3"/>
          <p:cNvSpPr/>
          <p:nvPr/>
        </p:nvSpPr>
        <p:spPr>
          <a:xfrm>
            <a:off x="893710" y="6755100"/>
            <a:ext cx="64626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b="1" i="0" sz="900" u="none" cap="none" strike="noStrike">
                <a:solidFill>
                  <a:srgbClr val="83B3D9"/>
                </a:solidFill>
                <a:latin typeface="Calibri"/>
                <a:ea typeface="Calibri"/>
                <a:cs typeface="Calibri"/>
                <a:sym typeface="Calibri"/>
              </a:defRPr>
            </a:lvl1pPr>
            <a:lvl2pPr indent="0" lvl="1" marL="0" algn="ctr">
              <a:spcBef>
                <a:spcPts val="0"/>
              </a:spcBef>
              <a:spcAft>
                <a:spcPts val="0"/>
              </a:spcAft>
              <a:buNone/>
              <a:defRPr b="1" i="0" sz="900" u="none" cap="none" strike="noStrike">
                <a:solidFill>
                  <a:srgbClr val="83B3D9"/>
                </a:solidFill>
                <a:latin typeface="Calibri"/>
                <a:ea typeface="Calibri"/>
                <a:cs typeface="Calibri"/>
                <a:sym typeface="Calibri"/>
              </a:defRPr>
            </a:lvl2pPr>
            <a:lvl3pPr indent="0" lvl="2" marL="0" algn="ctr">
              <a:spcBef>
                <a:spcPts val="0"/>
              </a:spcBef>
              <a:spcAft>
                <a:spcPts val="0"/>
              </a:spcAft>
              <a:buNone/>
              <a:defRPr b="1" i="0" sz="900" u="none" cap="none" strike="noStrike">
                <a:solidFill>
                  <a:srgbClr val="83B3D9"/>
                </a:solidFill>
                <a:latin typeface="Calibri"/>
                <a:ea typeface="Calibri"/>
                <a:cs typeface="Calibri"/>
                <a:sym typeface="Calibri"/>
              </a:defRPr>
            </a:lvl3pPr>
            <a:lvl4pPr indent="0" lvl="3" marL="0" algn="ctr">
              <a:spcBef>
                <a:spcPts val="0"/>
              </a:spcBef>
              <a:spcAft>
                <a:spcPts val="0"/>
              </a:spcAft>
              <a:buNone/>
              <a:defRPr b="1" i="0" sz="900" u="none" cap="none" strike="noStrike">
                <a:solidFill>
                  <a:srgbClr val="83B3D9"/>
                </a:solidFill>
                <a:latin typeface="Calibri"/>
                <a:ea typeface="Calibri"/>
                <a:cs typeface="Calibri"/>
                <a:sym typeface="Calibri"/>
              </a:defRPr>
            </a:lvl4pPr>
            <a:lvl5pPr indent="0" lvl="4" marL="0" algn="ctr">
              <a:spcBef>
                <a:spcPts val="0"/>
              </a:spcBef>
              <a:spcAft>
                <a:spcPts val="0"/>
              </a:spcAft>
              <a:buNone/>
              <a:defRPr b="1" i="0" sz="900" u="none" cap="none" strike="noStrike">
                <a:solidFill>
                  <a:srgbClr val="83B3D9"/>
                </a:solidFill>
                <a:latin typeface="Calibri"/>
                <a:ea typeface="Calibri"/>
                <a:cs typeface="Calibri"/>
                <a:sym typeface="Calibri"/>
              </a:defRPr>
            </a:lvl5pPr>
            <a:lvl6pPr indent="0" lvl="5" marL="0" algn="ctr">
              <a:spcBef>
                <a:spcPts val="0"/>
              </a:spcBef>
              <a:spcAft>
                <a:spcPts val="0"/>
              </a:spcAft>
              <a:buNone/>
              <a:defRPr b="1" i="0" sz="900" u="none" cap="none" strike="noStrike">
                <a:solidFill>
                  <a:srgbClr val="83B3D9"/>
                </a:solidFill>
                <a:latin typeface="Calibri"/>
                <a:ea typeface="Calibri"/>
                <a:cs typeface="Calibri"/>
                <a:sym typeface="Calibri"/>
              </a:defRPr>
            </a:lvl6pPr>
            <a:lvl7pPr indent="0" lvl="6" marL="0" algn="ctr">
              <a:spcBef>
                <a:spcPts val="0"/>
              </a:spcBef>
              <a:spcAft>
                <a:spcPts val="0"/>
              </a:spcAft>
              <a:buNone/>
              <a:defRPr b="1" i="0" sz="900" u="none" cap="none" strike="noStrike">
                <a:solidFill>
                  <a:srgbClr val="83B3D9"/>
                </a:solidFill>
                <a:latin typeface="Calibri"/>
                <a:ea typeface="Calibri"/>
                <a:cs typeface="Calibri"/>
                <a:sym typeface="Calibri"/>
              </a:defRPr>
            </a:lvl7pPr>
            <a:lvl8pPr indent="0" lvl="7" marL="0" algn="ctr">
              <a:spcBef>
                <a:spcPts val="0"/>
              </a:spcBef>
              <a:spcAft>
                <a:spcPts val="0"/>
              </a:spcAft>
              <a:buNone/>
              <a:defRPr b="1" i="0" sz="900" u="none" cap="none" strike="noStrike">
                <a:solidFill>
                  <a:srgbClr val="83B3D9"/>
                </a:solidFill>
                <a:latin typeface="Calibri"/>
                <a:ea typeface="Calibri"/>
                <a:cs typeface="Calibri"/>
                <a:sym typeface="Calibri"/>
              </a:defRPr>
            </a:lvl8pPr>
            <a:lvl9pPr indent="0" lvl="8" marL="0" algn="ctr">
              <a:spcBef>
                <a:spcPts val="0"/>
              </a:spcBef>
              <a:spcAft>
                <a:spcPts val="0"/>
              </a:spcAft>
              <a:buNone/>
              <a:defRPr b="1" i="0" sz="900" u="none" cap="none" strike="noStrike">
                <a:solidFill>
                  <a:srgbClr val="83B3D9"/>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6" name="Google Shape;26;p3"/>
          <p:cNvSpPr/>
          <p:nvPr/>
        </p:nvSpPr>
        <p:spPr>
          <a:xfrm>
            <a:off x="6339042" y="1061030"/>
            <a:ext cx="7218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3"/>
          <p:cNvSpPr/>
          <p:nvPr/>
        </p:nvSpPr>
        <p:spPr>
          <a:xfrm>
            <a:off x="7060657" y="1061030"/>
            <a:ext cx="7218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 name="Google Shape;28;p3"/>
          <p:cNvSpPr/>
          <p:nvPr/>
        </p:nvSpPr>
        <p:spPr>
          <a:xfrm>
            <a:off x="400795" y="1061030"/>
            <a:ext cx="7218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 name="Google Shape;29;p3"/>
          <p:cNvSpPr/>
          <p:nvPr/>
        </p:nvSpPr>
        <p:spPr>
          <a:xfrm>
            <a:off x="1122221" y="1061030"/>
            <a:ext cx="52167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 name="Google Shape;30;p3"/>
          <p:cNvSpPr/>
          <p:nvPr/>
        </p:nvSpPr>
        <p:spPr>
          <a:xfrm>
            <a:off x="6339042" y="1061030"/>
            <a:ext cx="7218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 name="Google Shape;31;p3"/>
          <p:cNvSpPr/>
          <p:nvPr/>
        </p:nvSpPr>
        <p:spPr>
          <a:xfrm>
            <a:off x="7060657" y="1061030"/>
            <a:ext cx="7218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 name="Google Shape;32;p3"/>
          <p:cNvSpPr/>
          <p:nvPr/>
        </p:nvSpPr>
        <p:spPr>
          <a:xfrm>
            <a:off x="400795" y="1061030"/>
            <a:ext cx="7218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 name="Google Shape;33;p3"/>
          <p:cNvSpPr/>
          <p:nvPr/>
        </p:nvSpPr>
        <p:spPr>
          <a:xfrm>
            <a:off x="1122221" y="1061030"/>
            <a:ext cx="52167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Objectives">
  <p:cSld name="Lecture Objectives">
    <p:bg>
      <p:bgPr>
        <a:solidFill>
          <a:schemeClr val="lt1"/>
        </a:solidFill>
      </p:bgPr>
    </p:bg>
    <p:spTree>
      <p:nvGrpSpPr>
        <p:cNvPr id="34" name="Shape 34"/>
        <p:cNvGrpSpPr/>
        <p:nvPr/>
      </p:nvGrpSpPr>
      <p:grpSpPr>
        <a:xfrm>
          <a:off x="0" y="0"/>
          <a:ext cx="0" cy="0"/>
          <a:chOff x="0" y="0"/>
          <a:chExt cx="0" cy="0"/>
        </a:xfrm>
      </p:grpSpPr>
      <p:sp>
        <p:nvSpPr>
          <p:cNvPr id="35" name="Google Shape;35;p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b="1" i="0" sz="900" u="none" cap="none" strike="noStrike">
                <a:solidFill>
                  <a:srgbClr val="83B3D9"/>
                </a:solidFill>
                <a:latin typeface="Calibri"/>
                <a:ea typeface="Calibri"/>
                <a:cs typeface="Calibri"/>
                <a:sym typeface="Calibri"/>
              </a:defRPr>
            </a:lvl1pPr>
            <a:lvl2pPr indent="0" lvl="1" marL="0" algn="ctr">
              <a:spcBef>
                <a:spcPts val="0"/>
              </a:spcBef>
              <a:spcAft>
                <a:spcPts val="0"/>
              </a:spcAft>
              <a:buNone/>
              <a:defRPr b="1" i="0" sz="900" u="none" cap="none" strike="noStrike">
                <a:solidFill>
                  <a:srgbClr val="83B3D9"/>
                </a:solidFill>
                <a:latin typeface="Calibri"/>
                <a:ea typeface="Calibri"/>
                <a:cs typeface="Calibri"/>
                <a:sym typeface="Calibri"/>
              </a:defRPr>
            </a:lvl2pPr>
            <a:lvl3pPr indent="0" lvl="2" marL="0" algn="ctr">
              <a:spcBef>
                <a:spcPts val="0"/>
              </a:spcBef>
              <a:spcAft>
                <a:spcPts val="0"/>
              </a:spcAft>
              <a:buNone/>
              <a:defRPr b="1" i="0" sz="900" u="none" cap="none" strike="noStrike">
                <a:solidFill>
                  <a:srgbClr val="83B3D9"/>
                </a:solidFill>
                <a:latin typeface="Calibri"/>
                <a:ea typeface="Calibri"/>
                <a:cs typeface="Calibri"/>
                <a:sym typeface="Calibri"/>
              </a:defRPr>
            </a:lvl3pPr>
            <a:lvl4pPr indent="0" lvl="3" marL="0" algn="ctr">
              <a:spcBef>
                <a:spcPts val="0"/>
              </a:spcBef>
              <a:spcAft>
                <a:spcPts val="0"/>
              </a:spcAft>
              <a:buNone/>
              <a:defRPr b="1" i="0" sz="900" u="none" cap="none" strike="noStrike">
                <a:solidFill>
                  <a:srgbClr val="83B3D9"/>
                </a:solidFill>
                <a:latin typeface="Calibri"/>
                <a:ea typeface="Calibri"/>
                <a:cs typeface="Calibri"/>
                <a:sym typeface="Calibri"/>
              </a:defRPr>
            </a:lvl4pPr>
            <a:lvl5pPr indent="0" lvl="4" marL="0" algn="ctr">
              <a:spcBef>
                <a:spcPts val="0"/>
              </a:spcBef>
              <a:spcAft>
                <a:spcPts val="0"/>
              </a:spcAft>
              <a:buNone/>
              <a:defRPr b="1" i="0" sz="900" u="none" cap="none" strike="noStrike">
                <a:solidFill>
                  <a:srgbClr val="83B3D9"/>
                </a:solidFill>
                <a:latin typeface="Calibri"/>
                <a:ea typeface="Calibri"/>
                <a:cs typeface="Calibri"/>
                <a:sym typeface="Calibri"/>
              </a:defRPr>
            </a:lvl5pPr>
            <a:lvl6pPr indent="0" lvl="5" marL="0" algn="ctr">
              <a:spcBef>
                <a:spcPts val="0"/>
              </a:spcBef>
              <a:spcAft>
                <a:spcPts val="0"/>
              </a:spcAft>
              <a:buNone/>
              <a:defRPr b="1" i="0" sz="900" u="none" cap="none" strike="noStrike">
                <a:solidFill>
                  <a:srgbClr val="83B3D9"/>
                </a:solidFill>
                <a:latin typeface="Calibri"/>
                <a:ea typeface="Calibri"/>
                <a:cs typeface="Calibri"/>
                <a:sym typeface="Calibri"/>
              </a:defRPr>
            </a:lvl6pPr>
            <a:lvl7pPr indent="0" lvl="6" marL="0" algn="ctr">
              <a:spcBef>
                <a:spcPts val="0"/>
              </a:spcBef>
              <a:spcAft>
                <a:spcPts val="0"/>
              </a:spcAft>
              <a:buNone/>
              <a:defRPr b="1" i="0" sz="900" u="none" cap="none" strike="noStrike">
                <a:solidFill>
                  <a:srgbClr val="83B3D9"/>
                </a:solidFill>
                <a:latin typeface="Calibri"/>
                <a:ea typeface="Calibri"/>
                <a:cs typeface="Calibri"/>
                <a:sym typeface="Calibri"/>
              </a:defRPr>
            </a:lvl7pPr>
            <a:lvl8pPr indent="0" lvl="7" marL="0" algn="ctr">
              <a:spcBef>
                <a:spcPts val="0"/>
              </a:spcBef>
              <a:spcAft>
                <a:spcPts val="0"/>
              </a:spcAft>
              <a:buNone/>
              <a:defRPr b="1" i="0" sz="900" u="none" cap="none" strike="noStrike">
                <a:solidFill>
                  <a:srgbClr val="83B3D9"/>
                </a:solidFill>
                <a:latin typeface="Calibri"/>
                <a:ea typeface="Calibri"/>
                <a:cs typeface="Calibri"/>
                <a:sym typeface="Calibri"/>
              </a:defRPr>
            </a:lvl8pPr>
            <a:lvl9pPr indent="0" lvl="8" marL="0" algn="ctr">
              <a:spcBef>
                <a:spcPts val="0"/>
              </a:spcBef>
              <a:spcAft>
                <a:spcPts val="0"/>
              </a:spcAft>
              <a:buNone/>
              <a:defRPr b="1" i="0" sz="900" u="none" cap="none" strike="noStrike">
                <a:solidFill>
                  <a:srgbClr val="83B3D9"/>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6" name="Google Shape;36;p4"/>
          <p:cNvSpPr txBox="1"/>
          <p:nvPr/>
        </p:nvSpPr>
        <p:spPr>
          <a:xfrm>
            <a:off x="533400" y="914400"/>
            <a:ext cx="4038600" cy="609600"/>
          </a:xfrm>
          <a:prstGeom prst="rect">
            <a:avLst/>
          </a:prstGeom>
          <a:noFill/>
          <a:ln>
            <a:noFill/>
          </a:ln>
        </p:spPr>
        <p:txBody>
          <a:bodyPr anchorCtr="0" anchor="t" bIns="68550" lIns="68550" spcFirstLastPara="1" rIns="68550" wrap="square" tIns="68550">
            <a:noAutofit/>
          </a:bodyPr>
          <a:lstStyle/>
          <a:p>
            <a:pPr indent="0" lvl="0" marL="0" marR="0" rtl="0" algn="just">
              <a:spcBef>
                <a:spcPts val="0"/>
              </a:spcBef>
              <a:spcAft>
                <a:spcPts val="0"/>
              </a:spcAft>
              <a:buNone/>
            </a:pPr>
            <a:r>
              <a:rPr b="1" i="0" lang="en-US" sz="3200" u="none" cap="none" strike="noStrike">
                <a:solidFill>
                  <a:srgbClr val="FF0000"/>
                </a:solidFill>
                <a:latin typeface="Calibri"/>
                <a:ea typeface="Calibri"/>
                <a:cs typeface="Calibri"/>
                <a:sym typeface="Calibri"/>
              </a:rPr>
              <a:t>Lecture Objectives</a:t>
            </a:r>
            <a:endParaRPr/>
          </a:p>
        </p:txBody>
      </p:sp>
      <p:pic>
        <p:nvPicPr>
          <p:cNvPr descr="https://image.freepik.com/free-photo/top-view-desk-work-laptop-and-coffee-cup-notepad-in-home-office_1423-197.jpg" id="37" name="Google Shape;37;p4"/>
          <p:cNvPicPr preferRelativeResize="0"/>
          <p:nvPr/>
        </p:nvPicPr>
        <p:blipFill rotWithShape="1">
          <a:blip r:embed="rId2">
            <a:alphaModFix/>
          </a:blip>
          <a:srcRect b="0" l="0" r="46634" t="0"/>
          <a:stretch/>
        </p:blipFill>
        <p:spPr>
          <a:xfrm>
            <a:off x="5908541" y="914400"/>
            <a:ext cx="3235459" cy="4038600"/>
          </a:xfrm>
          <a:prstGeom prst="rect">
            <a:avLst/>
          </a:prstGeom>
          <a:noFill/>
          <a:ln>
            <a:noFill/>
          </a:ln>
        </p:spPr>
      </p:pic>
      <p:sp>
        <p:nvSpPr>
          <p:cNvPr id="38" name="Google Shape;38;p4"/>
          <p:cNvSpPr txBox="1"/>
          <p:nvPr>
            <p:ph idx="1" type="body"/>
          </p:nvPr>
        </p:nvSpPr>
        <p:spPr>
          <a:xfrm>
            <a:off x="533400" y="1676400"/>
            <a:ext cx="5359292" cy="4723660"/>
          </a:xfrm>
          <a:prstGeom prst="rect">
            <a:avLst/>
          </a:prstGeom>
          <a:noFill/>
          <a:ln>
            <a:noFill/>
          </a:ln>
        </p:spPr>
        <p:txBody>
          <a:bodyPr anchorCtr="0" anchor="t" bIns="91425" lIns="91425" spcFirstLastPara="1" rIns="91425" wrap="square" tIns="91425">
            <a:noAutofit/>
          </a:bodyPr>
          <a:lstStyle>
            <a:lvl1pPr indent="-381000" lvl="0" marL="457200" algn="just">
              <a:lnSpc>
                <a:spcPct val="100000"/>
              </a:lnSpc>
              <a:spcBef>
                <a:spcPts val="450"/>
              </a:spcBef>
              <a:spcAft>
                <a:spcPts val="0"/>
              </a:spcAft>
              <a:buSzPts val="2400"/>
              <a:buFont typeface="Noto Sans Symbols"/>
              <a:buChar char="✔"/>
              <a:defRPr sz="2400">
                <a:solidFill>
                  <a:schemeClr val="dk1"/>
                </a:solidFill>
                <a:latin typeface="Calibri"/>
                <a:ea typeface="Calibri"/>
                <a:cs typeface="Calibri"/>
                <a:sym typeface="Calibri"/>
              </a:defRPr>
            </a:lvl1pPr>
            <a:lvl2pPr indent="-342900" lvl="1" marL="914400" algn="l">
              <a:lnSpc>
                <a:spcPct val="100000"/>
              </a:lnSpc>
              <a:spcBef>
                <a:spcPts val="0"/>
              </a:spcBef>
              <a:spcAft>
                <a:spcPts val="0"/>
              </a:spcAft>
              <a:buSzPts val="1800"/>
              <a:buFont typeface="Merriweather Sans"/>
              <a:buChar char="-"/>
              <a:defRPr sz="1800">
                <a:solidFill>
                  <a:srgbClr val="3A81BA"/>
                </a:solidFill>
                <a:latin typeface="Calibri"/>
                <a:ea typeface="Calibri"/>
                <a:cs typeface="Calibri"/>
                <a:sym typeface="Calibri"/>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39" name="Google Shape;39;p4"/>
          <p:cNvSpPr/>
          <p:nvPr/>
        </p:nvSpPr>
        <p:spPr>
          <a:xfrm>
            <a:off x="7356366" y="6755100"/>
            <a:ext cx="8937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4"/>
          <p:cNvSpPr/>
          <p:nvPr/>
        </p:nvSpPr>
        <p:spPr>
          <a:xfrm>
            <a:off x="8250312" y="6755100"/>
            <a:ext cx="8937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 name="Google Shape;41;p4"/>
          <p:cNvSpPr/>
          <p:nvPr/>
        </p:nvSpPr>
        <p:spPr>
          <a:xfrm>
            <a:off x="0" y="6755100"/>
            <a:ext cx="8937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 name="Google Shape;42;p4"/>
          <p:cNvSpPr/>
          <p:nvPr/>
        </p:nvSpPr>
        <p:spPr>
          <a:xfrm>
            <a:off x="893710" y="6755100"/>
            <a:ext cx="64626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type="title"/>
          </p:nvPr>
        </p:nvSpPr>
        <p:spPr>
          <a:xfrm>
            <a:off x="400794" y="287621"/>
            <a:ext cx="8209805" cy="75398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b="1">
                <a:solidFill>
                  <a:srgbClr val="0070C0"/>
                </a:solidFill>
                <a:latin typeface="Calibri"/>
                <a:ea typeface="Calibri"/>
                <a:cs typeface="Calibri"/>
                <a:sym typeface="Calibri"/>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5" name="Google Shape;45;p5"/>
          <p:cNvSpPr txBox="1"/>
          <p:nvPr>
            <p:ph idx="1" type="body"/>
          </p:nvPr>
        </p:nvSpPr>
        <p:spPr>
          <a:xfrm>
            <a:off x="430305" y="1369282"/>
            <a:ext cx="3977706" cy="5148900"/>
          </a:xfrm>
          <a:prstGeom prst="rect">
            <a:avLst/>
          </a:prstGeom>
          <a:noFill/>
          <a:ln>
            <a:noFill/>
          </a:ln>
        </p:spPr>
        <p:txBody>
          <a:bodyPr anchorCtr="0" anchor="t" bIns="91425" lIns="91425" spcFirstLastPara="1" rIns="91425" wrap="square" tIns="91425">
            <a:noAutofit/>
          </a:bodyPr>
          <a:lstStyle>
            <a:lvl1pPr indent="-342900" lvl="0" marL="457200" algn="just">
              <a:lnSpc>
                <a:spcPct val="100000"/>
              </a:lnSpc>
              <a:spcBef>
                <a:spcPts val="450"/>
              </a:spcBef>
              <a:spcAft>
                <a:spcPts val="0"/>
              </a:spcAft>
              <a:buSzPts val="1800"/>
              <a:buChar char="▷"/>
              <a:defRPr sz="1350">
                <a:latin typeface="Calibri"/>
                <a:ea typeface="Calibri"/>
                <a:cs typeface="Calibri"/>
                <a:sym typeface="Calibri"/>
              </a:defRPr>
            </a:lvl1pPr>
            <a:lvl2pPr indent="-342900" lvl="1" marL="914400" algn="l">
              <a:lnSpc>
                <a:spcPct val="100000"/>
              </a:lnSpc>
              <a:spcBef>
                <a:spcPts val="0"/>
              </a:spcBef>
              <a:spcAft>
                <a:spcPts val="0"/>
              </a:spcAft>
              <a:buSzPts val="1800"/>
              <a:buChar char="○"/>
              <a:defRPr sz="1350"/>
            </a:lvl2pPr>
            <a:lvl3pPr indent="-342900" lvl="2" marL="1371600" algn="l">
              <a:lnSpc>
                <a:spcPct val="100000"/>
              </a:lnSpc>
              <a:spcBef>
                <a:spcPts val="0"/>
              </a:spcBef>
              <a:spcAft>
                <a:spcPts val="0"/>
              </a:spcAft>
              <a:buSzPts val="1800"/>
              <a:buChar char="■"/>
              <a:defRPr sz="135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5"/>
          <p:cNvSpPr txBox="1"/>
          <p:nvPr>
            <p:ph idx="2" type="body"/>
          </p:nvPr>
        </p:nvSpPr>
        <p:spPr>
          <a:xfrm>
            <a:off x="4764851" y="1369282"/>
            <a:ext cx="3845747" cy="5148901"/>
          </a:xfrm>
          <a:prstGeom prst="rect">
            <a:avLst/>
          </a:prstGeom>
          <a:noFill/>
          <a:ln>
            <a:noFill/>
          </a:ln>
        </p:spPr>
        <p:txBody>
          <a:bodyPr anchorCtr="0" anchor="t" bIns="91425" lIns="91425" spcFirstLastPara="1" rIns="91425" wrap="square" tIns="91425">
            <a:noAutofit/>
          </a:bodyPr>
          <a:lstStyle>
            <a:lvl1pPr indent="-342900" lvl="0" marL="457200" algn="just">
              <a:lnSpc>
                <a:spcPct val="100000"/>
              </a:lnSpc>
              <a:spcBef>
                <a:spcPts val="450"/>
              </a:spcBef>
              <a:spcAft>
                <a:spcPts val="0"/>
              </a:spcAft>
              <a:buSzPts val="1800"/>
              <a:buChar char="▷"/>
              <a:defRPr sz="1350">
                <a:latin typeface="Calibri"/>
                <a:ea typeface="Calibri"/>
                <a:cs typeface="Calibri"/>
                <a:sym typeface="Calibri"/>
              </a:defRPr>
            </a:lvl1pPr>
            <a:lvl2pPr indent="-342900" lvl="1" marL="914400" algn="l">
              <a:lnSpc>
                <a:spcPct val="100000"/>
              </a:lnSpc>
              <a:spcBef>
                <a:spcPts val="0"/>
              </a:spcBef>
              <a:spcAft>
                <a:spcPts val="0"/>
              </a:spcAft>
              <a:buSzPts val="1800"/>
              <a:buChar char="○"/>
              <a:defRPr sz="1350"/>
            </a:lvl2pPr>
            <a:lvl3pPr indent="-342900" lvl="2" marL="1371600" algn="l">
              <a:lnSpc>
                <a:spcPct val="100000"/>
              </a:lnSpc>
              <a:spcBef>
                <a:spcPts val="0"/>
              </a:spcBef>
              <a:spcAft>
                <a:spcPts val="0"/>
              </a:spcAft>
              <a:buSzPts val="1800"/>
              <a:buChar char="■"/>
              <a:defRPr sz="135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7" name="Google Shape;47;p5"/>
          <p:cNvSpPr/>
          <p:nvPr/>
        </p:nvSpPr>
        <p:spPr>
          <a:xfrm>
            <a:off x="7356366" y="6755100"/>
            <a:ext cx="8937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 name="Google Shape;48;p5"/>
          <p:cNvSpPr/>
          <p:nvPr/>
        </p:nvSpPr>
        <p:spPr>
          <a:xfrm>
            <a:off x="8250312" y="6755100"/>
            <a:ext cx="8937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5"/>
          <p:cNvSpPr/>
          <p:nvPr/>
        </p:nvSpPr>
        <p:spPr>
          <a:xfrm>
            <a:off x="0" y="6755100"/>
            <a:ext cx="8937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5"/>
          <p:cNvSpPr/>
          <p:nvPr/>
        </p:nvSpPr>
        <p:spPr>
          <a:xfrm>
            <a:off x="893710" y="6755100"/>
            <a:ext cx="64626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p5"/>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b="1" i="0" sz="900" u="none" cap="none" strike="noStrike">
                <a:solidFill>
                  <a:srgbClr val="83B3D9"/>
                </a:solidFill>
                <a:latin typeface="Calibri"/>
                <a:ea typeface="Calibri"/>
                <a:cs typeface="Calibri"/>
                <a:sym typeface="Calibri"/>
              </a:defRPr>
            </a:lvl1pPr>
            <a:lvl2pPr indent="0" lvl="1" marL="0" algn="ctr">
              <a:spcBef>
                <a:spcPts val="0"/>
              </a:spcBef>
              <a:spcAft>
                <a:spcPts val="0"/>
              </a:spcAft>
              <a:buNone/>
              <a:defRPr b="1" i="0" sz="900" u="none" cap="none" strike="noStrike">
                <a:solidFill>
                  <a:srgbClr val="83B3D9"/>
                </a:solidFill>
                <a:latin typeface="Calibri"/>
                <a:ea typeface="Calibri"/>
                <a:cs typeface="Calibri"/>
                <a:sym typeface="Calibri"/>
              </a:defRPr>
            </a:lvl2pPr>
            <a:lvl3pPr indent="0" lvl="2" marL="0" algn="ctr">
              <a:spcBef>
                <a:spcPts val="0"/>
              </a:spcBef>
              <a:spcAft>
                <a:spcPts val="0"/>
              </a:spcAft>
              <a:buNone/>
              <a:defRPr b="1" i="0" sz="900" u="none" cap="none" strike="noStrike">
                <a:solidFill>
                  <a:srgbClr val="83B3D9"/>
                </a:solidFill>
                <a:latin typeface="Calibri"/>
                <a:ea typeface="Calibri"/>
                <a:cs typeface="Calibri"/>
                <a:sym typeface="Calibri"/>
              </a:defRPr>
            </a:lvl3pPr>
            <a:lvl4pPr indent="0" lvl="3" marL="0" algn="ctr">
              <a:spcBef>
                <a:spcPts val="0"/>
              </a:spcBef>
              <a:spcAft>
                <a:spcPts val="0"/>
              </a:spcAft>
              <a:buNone/>
              <a:defRPr b="1" i="0" sz="900" u="none" cap="none" strike="noStrike">
                <a:solidFill>
                  <a:srgbClr val="83B3D9"/>
                </a:solidFill>
                <a:latin typeface="Calibri"/>
                <a:ea typeface="Calibri"/>
                <a:cs typeface="Calibri"/>
                <a:sym typeface="Calibri"/>
              </a:defRPr>
            </a:lvl4pPr>
            <a:lvl5pPr indent="0" lvl="4" marL="0" algn="ctr">
              <a:spcBef>
                <a:spcPts val="0"/>
              </a:spcBef>
              <a:spcAft>
                <a:spcPts val="0"/>
              </a:spcAft>
              <a:buNone/>
              <a:defRPr b="1" i="0" sz="900" u="none" cap="none" strike="noStrike">
                <a:solidFill>
                  <a:srgbClr val="83B3D9"/>
                </a:solidFill>
                <a:latin typeface="Calibri"/>
                <a:ea typeface="Calibri"/>
                <a:cs typeface="Calibri"/>
                <a:sym typeface="Calibri"/>
              </a:defRPr>
            </a:lvl5pPr>
            <a:lvl6pPr indent="0" lvl="5" marL="0" algn="ctr">
              <a:spcBef>
                <a:spcPts val="0"/>
              </a:spcBef>
              <a:spcAft>
                <a:spcPts val="0"/>
              </a:spcAft>
              <a:buNone/>
              <a:defRPr b="1" i="0" sz="900" u="none" cap="none" strike="noStrike">
                <a:solidFill>
                  <a:srgbClr val="83B3D9"/>
                </a:solidFill>
                <a:latin typeface="Calibri"/>
                <a:ea typeface="Calibri"/>
                <a:cs typeface="Calibri"/>
                <a:sym typeface="Calibri"/>
              </a:defRPr>
            </a:lvl6pPr>
            <a:lvl7pPr indent="0" lvl="6" marL="0" algn="ctr">
              <a:spcBef>
                <a:spcPts val="0"/>
              </a:spcBef>
              <a:spcAft>
                <a:spcPts val="0"/>
              </a:spcAft>
              <a:buNone/>
              <a:defRPr b="1" i="0" sz="900" u="none" cap="none" strike="noStrike">
                <a:solidFill>
                  <a:srgbClr val="83B3D9"/>
                </a:solidFill>
                <a:latin typeface="Calibri"/>
                <a:ea typeface="Calibri"/>
                <a:cs typeface="Calibri"/>
                <a:sym typeface="Calibri"/>
              </a:defRPr>
            </a:lvl7pPr>
            <a:lvl8pPr indent="0" lvl="7" marL="0" algn="ctr">
              <a:spcBef>
                <a:spcPts val="0"/>
              </a:spcBef>
              <a:spcAft>
                <a:spcPts val="0"/>
              </a:spcAft>
              <a:buNone/>
              <a:defRPr b="1" i="0" sz="900" u="none" cap="none" strike="noStrike">
                <a:solidFill>
                  <a:srgbClr val="83B3D9"/>
                </a:solidFill>
                <a:latin typeface="Calibri"/>
                <a:ea typeface="Calibri"/>
                <a:cs typeface="Calibri"/>
                <a:sym typeface="Calibri"/>
              </a:defRPr>
            </a:lvl8pPr>
            <a:lvl9pPr indent="0" lvl="8" marL="0" algn="ctr">
              <a:spcBef>
                <a:spcPts val="0"/>
              </a:spcBef>
              <a:spcAft>
                <a:spcPts val="0"/>
              </a:spcAft>
              <a:buNone/>
              <a:defRPr b="1" i="0" sz="900" u="none" cap="none" strike="noStrike">
                <a:solidFill>
                  <a:srgbClr val="83B3D9"/>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5"/>
          <p:cNvSpPr/>
          <p:nvPr/>
        </p:nvSpPr>
        <p:spPr>
          <a:xfrm>
            <a:off x="6339042" y="1061030"/>
            <a:ext cx="7218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5"/>
          <p:cNvSpPr/>
          <p:nvPr/>
        </p:nvSpPr>
        <p:spPr>
          <a:xfrm>
            <a:off x="7060657" y="1061030"/>
            <a:ext cx="7218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p5"/>
          <p:cNvSpPr/>
          <p:nvPr/>
        </p:nvSpPr>
        <p:spPr>
          <a:xfrm>
            <a:off x="400795" y="1061030"/>
            <a:ext cx="7218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 name="Google Shape;55;p5"/>
          <p:cNvSpPr/>
          <p:nvPr/>
        </p:nvSpPr>
        <p:spPr>
          <a:xfrm>
            <a:off x="1122221" y="1061030"/>
            <a:ext cx="52167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 name="Google Shape;56;p5"/>
          <p:cNvSpPr/>
          <p:nvPr/>
        </p:nvSpPr>
        <p:spPr>
          <a:xfrm>
            <a:off x="6339042" y="1061030"/>
            <a:ext cx="721800" cy="102900"/>
          </a:xfrm>
          <a:prstGeom prst="rect">
            <a:avLst/>
          </a:prstGeom>
          <a:solidFill>
            <a:srgbClr val="FF971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 name="Google Shape;57;p5"/>
          <p:cNvSpPr/>
          <p:nvPr/>
        </p:nvSpPr>
        <p:spPr>
          <a:xfrm>
            <a:off x="7060657" y="1061030"/>
            <a:ext cx="721800" cy="102900"/>
          </a:xfrm>
          <a:prstGeom prst="rect">
            <a:avLst/>
          </a:prstGeom>
          <a:solidFill>
            <a:srgbClr val="F20253"/>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 name="Google Shape;58;p5"/>
          <p:cNvSpPr/>
          <p:nvPr/>
        </p:nvSpPr>
        <p:spPr>
          <a:xfrm>
            <a:off x="400795" y="1061030"/>
            <a:ext cx="721800" cy="102900"/>
          </a:xfrm>
          <a:prstGeom prst="rect">
            <a:avLst/>
          </a:prstGeom>
          <a:solidFill>
            <a:srgbClr val="7ECEFD"/>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 name="Google Shape;59;p5"/>
          <p:cNvSpPr/>
          <p:nvPr/>
        </p:nvSpPr>
        <p:spPr>
          <a:xfrm>
            <a:off x="1122221" y="1061030"/>
            <a:ext cx="5216700" cy="102900"/>
          </a:xfrm>
          <a:prstGeom prst="rect">
            <a:avLst/>
          </a:prstGeom>
          <a:solidFill>
            <a:srgbClr val="2185C5"/>
          </a:solidFill>
          <a:ln>
            <a:noFill/>
          </a:ln>
        </p:spPr>
        <p:txBody>
          <a:bodyPr anchorCtr="0" anchor="ctr" bIns="68550" lIns="68550" spcFirstLastPara="1" rIns="68550" wrap="square" tIns="685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93699" y="274650"/>
            <a:ext cx="7638951" cy="1143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97ABBC"/>
              </a:buClr>
              <a:buSzPts val="3600"/>
              <a:buFont typeface="Raleway"/>
              <a:buNone/>
              <a:defRPr b="0" i="0" sz="3600" u="none" cap="none" strike="noStrike">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p:txBody>
      </p:sp>
      <p:sp>
        <p:nvSpPr>
          <p:cNvPr id="11" name="Google Shape;11;p1"/>
          <p:cNvSpPr txBox="1"/>
          <p:nvPr>
            <p:ph idx="1" type="body"/>
          </p:nvPr>
        </p:nvSpPr>
        <p:spPr>
          <a:xfrm>
            <a:off x="893701" y="1831450"/>
            <a:ext cx="7638950" cy="47364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677480"/>
              </a:buClr>
              <a:buSzPts val="3000"/>
              <a:buFont typeface="Lato"/>
              <a:buChar char="▷"/>
              <a:defRPr b="0" i="0" sz="3000" u="none" cap="none" strike="noStrike">
                <a:solidFill>
                  <a:srgbClr val="677480"/>
                </a:solidFill>
                <a:latin typeface="Lato"/>
                <a:ea typeface="Lato"/>
                <a:cs typeface="Lato"/>
                <a:sym typeface="Lato"/>
              </a:defRPr>
            </a:lvl1pPr>
            <a:lvl2pPr indent="-381000" lvl="1" marL="914400" marR="0" rtl="0" algn="l">
              <a:lnSpc>
                <a:spcPct val="100000"/>
              </a:lnSpc>
              <a:spcBef>
                <a:spcPts val="0"/>
              </a:spcBef>
              <a:spcAft>
                <a:spcPts val="0"/>
              </a:spcAft>
              <a:buClr>
                <a:srgbClr val="677480"/>
              </a:buClr>
              <a:buSzPts val="2400"/>
              <a:buFont typeface="Lato"/>
              <a:buChar char="○"/>
              <a:defRPr b="0" i="0" sz="2400" u="none" cap="none" strike="noStrike">
                <a:solidFill>
                  <a:srgbClr val="677480"/>
                </a:solidFill>
                <a:latin typeface="Lato"/>
                <a:ea typeface="Lato"/>
                <a:cs typeface="Lato"/>
                <a:sym typeface="Lato"/>
              </a:defRPr>
            </a:lvl2pPr>
            <a:lvl3pPr indent="-381000" lvl="2" marL="1371600" marR="0" rtl="0" algn="l">
              <a:lnSpc>
                <a:spcPct val="100000"/>
              </a:lnSpc>
              <a:spcBef>
                <a:spcPts val="0"/>
              </a:spcBef>
              <a:spcAft>
                <a:spcPts val="0"/>
              </a:spcAft>
              <a:buClr>
                <a:srgbClr val="677480"/>
              </a:buClr>
              <a:buSzPts val="2400"/>
              <a:buFont typeface="Lato"/>
              <a:buChar char="■"/>
              <a:defRPr b="0" i="0" sz="2400" u="none" cap="none" strike="noStrike">
                <a:solidFill>
                  <a:srgbClr val="677480"/>
                </a:solidFill>
                <a:latin typeface="Lato"/>
                <a:ea typeface="Lato"/>
                <a:cs typeface="Lato"/>
                <a:sym typeface="Lato"/>
              </a:defRPr>
            </a:lvl3pPr>
            <a:lvl4pPr indent="-342900" lvl="3" marL="18288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4pPr>
            <a:lvl5pPr indent="-342900" lvl="4" marL="22860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5pPr>
            <a:lvl6pPr indent="-342900" lvl="5" marL="27432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6pPr>
            <a:lvl7pPr indent="-342900" lvl="6" marL="32004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7pPr>
            <a:lvl8pPr indent="-342900" lvl="7" marL="36576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8pPr>
            <a:lvl9pPr indent="-342900" lvl="8" marL="4114800" marR="0" rtl="0" algn="l">
              <a:lnSpc>
                <a:spcPct val="100000"/>
              </a:lnSpc>
              <a:spcBef>
                <a:spcPts val="0"/>
              </a:spcBef>
              <a:spcAft>
                <a:spcPts val="0"/>
              </a:spcAft>
              <a:buClr>
                <a:srgbClr val="677480"/>
              </a:buClr>
              <a:buSzPts val="1800"/>
              <a:buFont typeface="Lato"/>
              <a:buChar char="■"/>
              <a:defRPr b="0" i="0" sz="1800" u="none" cap="none" strike="noStrike">
                <a:solidFill>
                  <a:srgbClr val="677480"/>
                </a:solidFill>
                <a:latin typeface="Lato"/>
                <a:ea typeface="Lato"/>
                <a:cs typeface="Lato"/>
                <a:sym typeface="Lato"/>
              </a:defRPr>
            </a:lvl9pPr>
          </a:lstStyle>
          <a:p/>
        </p:txBody>
      </p:sp>
      <p:sp>
        <p:nvSpPr>
          <p:cNvPr id="12" name="Google Shape;12;p1"/>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900" u="none" cap="none" strike="noStrike">
                <a:solidFill>
                  <a:srgbClr val="83B3D9"/>
                </a:solidFill>
                <a:latin typeface="Arial"/>
                <a:ea typeface="Arial"/>
                <a:cs typeface="Arial"/>
                <a:sym typeface="Arial"/>
              </a:defRPr>
            </a:lvl1pPr>
            <a:lvl2pPr indent="0" lvl="1" marL="0" marR="0" rtl="0" algn="ctr">
              <a:spcBef>
                <a:spcPts val="0"/>
              </a:spcBef>
              <a:spcAft>
                <a:spcPts val="0"/>
              </a:spcAft>
              <a:buNone/>
              <a:defRPr b="1" i="0" sz="900" u="none" cap="none" strike="noStrike">
                <a:solidFill>
                  <a:srgbClr val="83B3D9"/>
                </a:solidFill>
                <a:latin typeface="Arial"/>
                <a:ea typeface="Arial"/>
                <a:cs typeface="Arial"/>
                <a:sym typeface="Arial"/>
              </a:defRPr>
            </a:lvl2pPr>
            <a:lvl3pPr indent="0" lvl="2" marL="0" marR="0" rtl="0" algn="ctr">
              <a:spcBef>
                <a:spcPts val="0"/>
              </a:spcBef>
              <a:spcAft>
                <a:spcPts val="0"/>
              </a:spcAft>
              <a:buNone/>
              <a:defRPr b="1" i="0" sz="900" u="none" cap="none" strike="noStrike">
                <a:solidFill>
                  <a:srgbClr val="83B3D9"/>
                </a:solidFill>
                <a:latin typeface="Arial"/>
                <a:ea typeface="Arial"/>
                <a:cs typeface="Arial"/>
                <a:sym typeface="Arial"/>
              </a:defRPr>
            </a:lvl3pPr>
            <a:lvl4pPr indent="0" lvl="3" marL="0" marR="0" rtl="0" algn="ctr">
              <a:spcBef>
                <a:spcPts val="0"/>
              </a:spcBef>
              <a:spcAft>
                <a:spcPts val="0"/>
              </a:spcAft>
              <a:buNone/>
              <a:defRPr b="1" i="0" sz="900" u="none" cap="none" strike="noStrike">
                <a:solidFill>
                  <a:srgbClr val="83B3D9"/>
                </a:solidFill>
                <a:latin typeface="Arial"/>
                <a:ea typeface="Arial"/>
                <a:cs typeface="Arial"/>
                <a:sym typeface="Arial"/>
              </a:defRPr>
            </a:lvl4pPr>
            <a:lvl5pPr indent="0" lvl="4" marL="0" marR="0" rtl="0" algn="ctr">
              <a:spcBef>
                <a:spcPts val="0"/>
              </a:spcBef>
              <a:spcAft>
                <a:spcPts val="0"/>
              </a:spcAft>
              <a:buNone/>
              <a:defRPr b="1" i="0" sz="900" u="none" cap="none" strike="noStrike">
                <a:solidFill>
                  <a:srgbClr val="83B3D9"/>
                </a:solidFill>
                <a:latin typeface="Arial"/>
                <a:ea typeface="Arial"/>
                <a:cs typeface="Arial"/>
                <a:sym typeface="Arial"/>
              </a:defRPr>
            </a:lvl5pPr>
            <a:lvl6pPr indent="0" lvl="5" marL="0" marR="0" rtl="0" algn="ctr">
              <a:spcBef>
                <a:spcPts val="0"/>
              </a:spcBef>
              <a:spcAft>
                <a:spcPts val="0"/>
              </a:spcAft>
              <a:buNone/>
              <a:defRPr b="1" i="0" sz="900" u="none" cap="none" strike="noStrike">
                <a:solidFill>
                  <a:srgbClr val="83B3D9"/>
                </a:solidFill>
                <a:latin typeface="Arial"/>
                <a:ea typeface="Arial"/>
                <a:cs typeface="Arial"/>
                <a:sym typeface="Arial"/>
              </a:defRPr>
            </a:lvl6pPr>
            <a:lvl7pPr indent="0" lvl="6" marL="0" marR="0" rtl="0" algn="ctr">
              <a:spcBef>
                <a:spcPts val="0"/>
              </a:spcBef>
              <a:spcAft>
                <a:spcPts val="0"/>
              </a:spcAft>
              <a:buNone/>
              <a:defRPr b="1" i="0" sz="900" u="none" cap="none" strike="noStrike">
                <a:solidFill>
                  <a:srgbClr val="83B3D9"/>
                </a:solidFill>
                <a:latin typeface="Arial"/>
                <a:ea typeface="Arial"/>
                <a:cs typeface="Arial"/>
                <a:sym typeface="Arial"/>
              </a:defRPr>
            </a:lvl7pPr>
            <a:lvl8pPr indent="0" lvl="7" marL="0" marR="0" rtl="0" algn="ctr">
              <a:spcBef>
                <a:spcPts val="0"/>
              </a:spcBef>
              <a:spcAft>
                <a:spcPts val="0"/>
              </a:spcAft>
              <a:buNone/>
              <a:defRPr b="1" i="0" sz="900" u="none" cap="none" strike="noStrike">
                <a:solidFill>
                  <a:srgbClr val="83B3D9"/>
                </a:solidFill>
                <a:latin typeface="Arial"/>
                <a:ea typeface="Arial"/>
                <a:cs typeface="Arial"/>
                <a:sym typeface="Arial"/>
              </a:defRPr>
            </a:lvl8pPr>
            <a:lvl9pPr indent="0" lvl="8" marL="0" marR="0" rtl="0" algn="ctr">
              <a:spcBef>
                <a:spcPts val="0"/>
              </a:spcBef>
              <a:spcAft>
                <a:spcPts val="0"/>
              </a:spcAft>
              <a:buNone/>
              <a:defRPr b="1" i="0" sz="900" u="none" cap="none" strike="noStrike">
                <a:solidFill>
                  <a:srgbClr val="83B3D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nngroup.com/articles/cancel-vs-close/" TargetMode="External"/><Relationship Id="rId4" Type="http://schemas.openxmlformats.org/officeDocument/2006/relationships/hyperlink" Target="https://www.nngroup.com/articles/cancel-vs-close/" TargetMode="External"/><Relationship Id="rId5" Type="http://schemas.openxmlformats.org/officeDocument/2006/relationships/hyperlink" Target="https://www.nngroup.com/articles/cancel-vs-close/" TargetMode="External"/><Relationship Id="rId6" Type="http://schemas.openxmlformats.org/officeDocument/2006/relationships/hyperlink" Target="https://www.nngroup.com/articles/cancel-vs-close/" TargetMode="External"/><Relationship Id="rId7" Type="http://schemas.openxmlformats.org/officeDocument/2006/relationships/hyperlink" Target="https://www.nngroup.com/articles/cancel-vs-close/" TargetMode="External"/><Relationship Id="rId8" Type="http://schemas.openxmlformats.org/officeDocument/2006/relationships/image" Target="../media/image4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nngroup.com/articles/visual-design-cheat-sheet/" TargetMode="Externa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jpg"/><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priceline.com/?vrid=5d15f6adc2209968925f6f3c03eac0b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tims-ideas.blogspot.com/2011/06/usability-blooper-microsoft-excel.html" TargetMode="External"/><Relationship Id="rId4" Type="http://schemas.openxmlformats.org/officeDocument/2006/relationships/hyperlink" Target="https://www.nngroup.com/articles/ten-usability-heuristics/" TargetMode="External"/><Relationship Id="rId5" Type="http://schemas.openxmlformats.org/officeDocument/2006/relationships/hyperlink" Target="https://aelaschool.com/en/interactiondesign/10-usability-heuristics-ui-desig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6"/>
          <p:cNvSpPr txBox="1"/>
          <p:nvPr>
            <p:ph idx="4294967295" type="sldNum"/>
          </p:nvPr>
        </p:nvSpPr>
        <p:spPr>
          <a:xfrm>
            <a:off x="0" y="0"/>
            <a:ext cx="39052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5" name="Google Shape;65;p6"/>
          <p:cNvSpPr txBox="1"/>
          <p:nvPr/>
        </p:nvSpPr>
        <p:spPr>
          <a:xfrm>
            <a:off x="1779440" y="2759861"/>
            <a:ext cx="558511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chemeClr val="lt1"/>
                </a:solidFill>
                <a:latin typeface="Calibri"/>
                <a:ea typeface="Calibri"/>
                <a:cs typeface="Calibri"/>
                <a:sym typeface="Calibri"/>
              </a:rPr>
              <a:t>Software Usability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Motivational Example</a:t>
            </a:r>
            <a:endParaRPr/>
          </a:p>
        </p:txBody>
      </p:sp>
      <p:sp>
        <p:nvSpPr>
          <p:cNvPr id="122" name="Google Shape;122;p15"/>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The experts among you will say: </a:t>
            </a:r>
            <a:endParaRPr/>
          </a:p>
          <a:p>
            <a:pPr indent="-285750" lvl="1" marL="685800" rtl="0" algn="just">
              <a:lnSpc>
                <a:spcPct val="90000"/>
              </a:lnSpc>
              <a:spcBef>
                <a:spcPts val="0"/>
              </a:spcBef>
              <a:spcAft>
                <a:spcPts val="0"/>
              </a:spcAft>
              <a:buSzPts val="2000"/>
              <a:buChar char="-"/>
            </a:pPr>
            <a:r>
              <a:rPr lang="en-US"/>
              <a:t>Excel searches only within the selection when more than one cell is selected. But this is just not usable</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Beginners will not know this somewhat secret rule.</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The error message gives the user false assistance. It suggests re-searching. But the user will get the same response!</a:t>
            </a:r>
            <a:endParaRPr/>
          </a:p>
          <a:p>
            <a:pPr indent="-161925" lvl="0" marL="342900" rtl="0" algn="just">
              <a:lnSpc>
                <a:spcPct val="100000"/>
              </a:lnSpc>
              <a:spcBef>
                <a:spcPts val="450"/>
              </a:spcBef>
              <a:spcAft>
                <a:spcPts val="0"/>
              </a:spcAft>
              <a:buSzPts val="2400"/>
              <a:buFont typeface="Arial"/>
              <a:buNone/>
            </a:pPr>
            <a:r>
              <a:t/>
            </a:r>
            <a:endParaRPr b="0" i="0">
              <a:solidFill>
                <a:srgbClr val="22222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Motivational Example</a:t>
            </a:r>
            <a:endParaRPr/>
          </a:p>
        </p:txBody>
      </p:sp>
      <p:sp>
        <p:nvSpPr>
          <p:cNvPr id="128" name="Google Shape;128;p16"/>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l">
              <a:lnSpc>
                <a:spcPct val="100000"/>
              </a:lnSpc>
              <a:spcBef>
                <a:spcPts val="0"/>
              </a:spcBef>
              <a:spcAft>
                <a:spcPts val="0"/>
              </a:spcAft>
              <a:buSzPts val="2400"/>
              <a:buFont typeface="Noto Sans Symbols"/>
              <a:buChar char="▪"/>
            </a:pPr>
            <a:r>
              <a:rPr b="0" i="0" lang="en-US">
                <a:solidFill>
                  <a:srgbClr val="222222"/>
                </a:solidFill>
              </a:rPr>
              <a:t>A more usable solution would be to:</a:t>
            </a:r>
            <a:endParaRPr/>
          </a:p>
          <a:p>
            <a:pPr indent="-161925" lvl="0" marL="342900" rtl="0" algn="l">
              <a:lnSpc>
                <a:spcPct val="100000"/>
              </a:lnSpc>
              <a:spcBef>
                <a:spcPts val="450"/>
              </a:spcBef>
              <a:spcAft>
                <a:spcPts val="0"/>
              </a:spcAft>
              <a:buSzPts val="2400"/>
              <a:buFont typeface="Noto Sans Symbols"/>
              <a:buNone/>
            </a:pPr>
            <a:r>
              <a:t/>
            </a:r>
            <a:endParaRPr>
              <a:solidFill>
                <a:srgbClr val="222222"/>
              </a:solidFill>
            </a:endParaRPr>
          </a:p>
          <a:p>
            <a:pPr indent="-314325" lvl="0" marL="342900" rtl="0" algn="l">
              <a:lnSpc>
                <a:spcPct val="100000"/>
              </a:lnSpc>
              <a:spcBef>
                <a:spcPts val="450"/>
              </a:spcBef>
              <a:spcAft>
                <a:spcPts val="0"/>
              </a:spcAft>
              <a:buSzPts val="2400"/>
              <a:buFont typeface="Noto Sans Symbols"/>
              <a:buChar char="▪"/>
            </a:pPr>
            <a:r>
              <a:rPr b="1" i="0" lang="en-US">
                <a:solidFill>
                  <a:srgbClr val="222222"/>
                </a:solidFill>
              </a:rPr>
              <a:t>Tell the user the response was not found in the </a:t>
            </a:r>
            <a:r>
              <a:rPr b="1" i="1" lang="en-US" u="sng">
                <a:solidFill>
                  <a:srgbClr val="222222"/>
                </a:solidFill>
              </a:rPr>
              <a:t>selected</a:t>
            </a:r>
            <a:r>
              <a:rPr b="1" i="0" lang="en-US">
                <a:solidFill>
                  <a:srgbClr val="222222"/>
                </a:solidFill>
              </a:rPr>
              <a:t> cells</a:t>
            </a:r>
            <a:r>
              <a:rPr b="0" i="0" lang="en-US">
                <a:solidFill>
                  <a:srgbClr val="222222"/>
                </a:solidFill>
              </a:rPr>
              <a:t>, but that there is a result somewhere else (if there is) and ask if the user wants to search the entire sheet.</a:t>
            </a:r>
            <a:endParaRPr/>
          </a:p>
          <a:p>
            <a:pPr indent="-161925" lvl="0" marL="342900" rtl="0" algn="l">
              <a:lnSpc>
                <a:spcPct val="100000"/>
              </a:lnSpc>
              <a:spcBef>
                <a:spcPts val="450"/>
              </a:spcBef>
              <a:spcAft>
                <a:spcPts val="0"/>
              </a:spcAft>
              <a:buSzPts val="2400"/>
              <a:buFont typeface="Noto Sans Symbols"/>
              <a:buNone/>
            </a:pPr>
            <a:r>
              <a:t/>
            </a:r>
            <a:endParaRPr b="1" i="0">
              <a:solidFill>
                <a:srgbClr val="222222"/>
              </a:solidFill>
            </a:endParaRPr>
          </a:p>
          <a:p>
            <a:pPr indent="-314325" lvl="0" marL="342900" rtl="0" algn="l">
              <a:lnSpc>
                <a:spcPct val="100000"/>
              </a:lnSpc>
              <a:spcBef>
                <a:spcPts val="450"/>
              </a:spcBef>
              <a:spcAft>
                <a:spcPts val="0"/>
              </a:spcAft>
              <a:buSzPts val="2400"/>
              <a:buFont typeface="Noto Sans Symbols"/>
              <a:buChar char="▪"/>
            </a:pPr>
            <a:r>
              <a:rPr b="1" i="0" lang="en-US">
                <a:solidFill>
                  <a:srgbClr val="222222"/>
                </a:solidFill>
              </a:rPr>
              <a:t>Not use a modal dialog in any case</a:t>
            </a:r>
            <a:r>
              <a:rPr b="0" i="0" lang="en-US">
                <a:solidFill>
                  <a:srgbClr val="222222"/>
                </a:solidFill>
              </a:rPr>
              <a:t>. The error message should appear non-modally without the user having to 'OK' it to proceed. The user should be free, for example, to immediately type some other search term, or execute any other command.</a:t>
            </a:r>
            <a:endParaRPr/>
          </a:p>
          <a:p>
            <a:pPr indent="-161925" lvl="0" marL="342900" rtl="0" algn="just">
              <a:lnSpc>
                <a:spcPct val="100000"/>
              </a:lnSpc>
              <a:spcBef>
                <a:spcPts val="450"/>
              </a:spcBef>
              <a:spcAft>
                <a:spcPts val="0"/>
              </a:spcAft>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Usability Measures</a:t>
            </a:r>
            <a:endParaRPr/>
          </a:p>
        </p:txBody>
      </p:sp>
      <p:sp>
        <p:nvSpPr>
          <p:cNvPr id="134" name="Google Shape;134;p17"/>
          <p:cNvSpPr txBox="1"/>
          <p:nvPr>
            <p:ph idx="1" type="body"/>
          </p:nvPr>
        </p:nvSpPr>
        <p:spPr>
          <a:xfrm>
            <a:off x="431908" y="1296140"/>
            <a:ext cx="8350334" cy="5232540"/>
          </a:xfrm>
          <a:prstGeom prst="rect">
            <a:avLst/>
          </a:prstGeom>
          <a:noFill/>
          <a:ln>
            <a:noFill/>
          </a:ln>
        </p:spPr>
        <p:txBody>
          <a:bodyPr anchorCtr="0" anchor="t" bIns="44600" lIns="90825" spcFirstLastPara="1" rIns="90825" wrap="square" tIns="44600">
            <a:noAutofit/>
          </a:bodyPr>
          <a:lstStyle/>
          <a:p>
            <a:pPr indent="-314325" lvl="0" marL="342900" rtl="0" algn="l">
              <a:lnSpc>
                <a:spcPct val="100000"/>
              </a:lnSpc>
              <a:spcBef>
                <a:spcPts val="0"/>
              </a:spcBef>
              <a:spcAft>
                <a:spcPts val="0"/>
              </a:spcAft>
              <a:buSzPts val="2400"/>
              <a:buFont typeface="Noto Sans Symbols"/>
              <a:buChar char="▪"/>
            </a:pPr>
            <a:r>
              <a:rPr lang="en-US">
                <a:solidFill>
                  <a:srgbClr val="222222"/>
                </a:solidFill>
              </a:rPr>
              <a:t>The following usability measures lead more directly to practical evaluation: </a:t>
            </a:r>
            <a:endParaRPr/>
          </a:p>
          <a:p>
            <a:pPr indent="-304800" lvl="0" marL="457200" rtl="0" algn="just">
              <a:lnSpc>
                <a:spcPct val="80000"/>
              </a:lnSpc>
              <a:spcBef>
                <a:spcPts val="450"/>
              </a:spcBef>
              <a:spcAft>
                <a:spcPts val="0"/>
              </a:spcAft>
              <a:buSzPts val="2400"/>
              <a:buNone/>
            </a:pPr>
            <a:r>
              <a:t/>
            </a:r>
            <a:endParaRPr/>
          </a:p>
          <a:p>
            <a:pPr indent="0" lvl="1" marL="457200" rtl="0" algn="l">
              <a:lnSpc>
                <a:spcPct val="80000"/>
              </a:lnSpc>
              <a:spcBef>
                <a:spcPts val="0"/>
              </a:spcBef>
              <a:spcAft>
                <a:spcPts val="0"/>
              </a:spcAft>
              <a:buSzPts val="2400"/>
              <a:buNone/>
            </a:pPr>
            <a:r>
              <a:rPr b="1" lang="en-US" sz="2400">
                <a:solidFill>
                  <a:srgbClr val="222222"/>
                </a:solidFill>
              </a:rPr>
              <a:t>1. Time to learn </a:t>
            </a:r>
            <a:br>
              <a:rPr b="1" lang="en-US" sz="2200">
                <a:solidFill>
                  <a:schemeClr val="dk1"/>
                </a:solidFill>
              </a:rPr>
            </a:br>
            <a:endParaRPr b="1" sz="2200">
              <a:solidFill>
                <a:schemeClr val="dk1"/>
              </a:solidFill>
            </a:endParaRPr>
          </a:p>
          <a:p>
            <a:pPr indent="-285750" lvl="1" marL="685800" rtl="0" algn="just">
              <a:lnSpc>
                <a:spcPct val="90000"/>
              </a:lnSpc>
              <a:spcBef>
                <a:spcPts val="0"/>
              </a:spcBef>
              <a:spcAft>
                <a:spcPts val="0"/>
              </a:spcAft>
              <a:buSzPts val="2000"/>
              <a:buChar char="-"/>
            </a:pPr>
            <a:r>
              <a:rPr lang="en-US"/>
              <a:t>How long does it take for typical members of the community to learn actions relevant to a set of tasks? </a:t>
            </a:r>
            <a:endParaRPr/>
          </a:p>
          <a:p>
            <a:pPr indent="-241300" lvl="1" marL="838200" rtl="0" algn="l">
              <a:lnSpc>
                <a:spcPct val="80000"/>
              </a:lnSpc>
              <a:spcBef>
                <a:spcPts val="0"/>
              </a:spcBef>
              <a:spcAft>
                <a:spcPts val="0"/>
              </a:spcAft>
              <a:buSzPts val="2200"/>
              <a:buFont typeface="Noto Sans Symbols"/>
              <a:buNone/>
            </a:pPr>
            <a:r>
              <a:t/>
            </a:r>
            <a:endParaRPr b="1" sz="2200">
              <a:solidFill>
                <a:schemeClr val="dk1"/>
              </a:solidFill>
            </a:endParaRPr>
          </a:p>
          <a:p>
            <a:pPr indent="0" lvl="1" marL="457200" rtl="0" algn="l">
              <a:lnSpc>
                <a:spcPct val="80000"/>
              </a:lnSpc>
              <a:spcBef>
                <a:spcPts val="0"/>
              </a:spcBef>
              <a:spcAft>
                <a:spcPts val="0"/>
              </a:spcAft>
              <a:buSzPts val="2400"/>
              <a:buNone/>
            </a:pPr>
            <a:r>
              <a:rPr b="1" lang="en-US" sz="2400">
                <a:solidFill>
                  <a:srgbClr val="222222"/>
                </a:solidFill>
              </a:rPr>
              <a:t>2. Speed of performance </a:t>
            </a:r>
            <a:br>
              <a:rPr lang="en-US" sz="2200">
                <a:solidFill>
                  <a:schemeClr val="dk1"/>
                </a:solidFill>
              </a:rPr>
            </a:br>
            <a:endParaRPr sz="2200">
              <a:solidFill>
                <a:schemeClr val="dk1"/>
              </a:solidFill>
            </a:endParaRPr>
          </a:p>
          <a:p>
            <a:pPr indent="-285750" lvl="1" marL="685800" rtl="0" algn="just">
              <a:lnSpc>
                <a:spcPct val="90000"/>
              </a:lnSpc>
              <a:spcBef>
                <a:spcPts val="0"/>
              </a:spcBef>
              <a:spcAft>
                <a:spcPts val="0"/>
              </a:spcAft>
              <a:buSzPts val="2000"/>
              <a:buChar char="-"/>
            </a:pPr>
            <a:r>
              <a:rPr lang="en-US"/>
              <a:t>How long does it take to carry out the benchmark tasks? </a:t>
            </a:r>
            <a:endParaRPr/>
          </a:p>
          <a:p>
            <a:pPr indent="0" lvl="1" marL="457200" rtl="0" algn="l">
              <a:lnSpc>
                <a:spcPct val="80000"/>
              </a:lnSpc>
              <a:spcBef>
                <a:spcPts val="0"/>
              </a:spcBef>
              <a:spcAft>
                <a:spcPts val="0"/>
              </a:spcAft>
              <a:buSzPts val="2200"/>
              <a:buNone/>
            </a:pPr>
            <a:r>
              <a:t/>
            </a:r>
            <a:endParaRPr b="1" sz="2200">
              <a:solidFill>
                <a:schemeClr val="dk1"/>
              </a:solidFill>
            </a:endParaRPr>
          </a:p>
          <a:p>
            <a:pPr indent="0" lvl="1" marL="457200" rtl="0" algn="l">
              <a:lnSpc>
                <a:spcPct val="80000"/>
              </a:lnSpc>
              <a:spcBef>
                <a:spcPts val="0"/>
              </a:spcBef>
              <a:spcAft>
                <a:spcPts val="0"/>
              </a:spcAft>
              <a:buSzPts val="2200"/>
              <a:buNone/>
            </a:pPr>
            <a:r>
              <a:rPr b="1" lang="en-US" sz="2200">
                <a:solidFill>
                  <a:schemeClr val="dk1"/>
                </a:solidFill>
              </a:rPr>
              <a:t>3. </a:t>
            </a:r>
            <a:r>
              <a:rPr b="1" lang="en-US" sz="2400">
                <a:solidFill>
                  <a:srgbClr val="222222"/>
                </a:solidFill>
              </a:rPr>
              <a:t>Rate of errors by users </a:t>
            </a:r>
            <a:br>
              <a:rPr lang="en-US" sz="2200">
                <a:solidFill>
                  <a:schemeClr val="dk1"/>
                </a:solidFill>
              </a:rPr>
            </a:br>
            <a:endParaRPr sz="2200">
              <a:solidFill>
                <a:schemeClr val="dk1"/>
              </a:solidFill>
            </a:endParaRPr>
          </a:p>
          <a:p>
            <a:pPr indent="-285750" lvl="1" marL="685800" rtl="0" algn="just">
              <a:lnSpc>
                <a:spcPct val="90000"/>
              </a:lnSpc>
              <a:spcBef>
                <a:spcPts val="0"/>
              </a:spcBef>
              <a:spcAft>
                <a:spcPts val="0"/>
              </a:spcAft>
              <a:buSzPts val="2000"/>
              <a:buChar char="-"/>
            </a:pPr>
            <a:r>
              <a:rPr lang="en-US"/>
              <a:t>How many and what kinds of errors are made during benchmark tasks? </a:t>
            </a:r>
            <a:endParaRPr/>
          </a:p>
          <a:p>
            <a:pPr indent="-174625" lvl="0" marL="342900" rtl="0" algn="just">
              <a:lnSpc>
                <a:spcPct val="100000"/>
              </a:lnSpc>
              <a:spcBef>
                <a:spcPts val="450"/>
              </a:spcBef>
              <a:spcAft>
                <a:spcPts val="0"/>
              </a:spcAft>
              <a:buSzPts val="2200"/>
              <a:buFont typeface="Noto Sans Symbols"/>
              <a:buNone/>
            </a:pPr>
            <a:r>
              <a:t/>
            </a:r>
            <a:endParaRPr sz="2200"/>
          </a:p>
          <a:p>
            <a:pPr indent="-174625" lvl="0" marL="342900" rtl="0" algn="just">
              <a:lnSpc>
                <a:spcPct val="100000"/>
              </a:lnSpc>
              <a:spcBef>
                <a:spcPts val="450"/>
              </a:spcBef>
              <a:spcAft>
                <a:spcPts val="0"/>
              </a:spcAft>
              <a:buSzPts val="2200"/>
              <a:buFont typeface="Noto Sans Symbols"/>
              <a:buNone/>
            </a:pPr>
            <a:r>
              <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Usability Measures</a:t>
            </a:r>
            <a:endParaRPr/>
          </a:p>
        </p:txBody>
      </p:sp>
      <p:sp>
        <p:nvSpPr>
          <p:cNvPr id="140" name="Google Shape;140;p18"/>
          <p:cNvSpPr txBox="1"/>
          <p:nvPr>
            <p:ph idx="1" type="body"/>
          </p:nvPr>
        </p:nvSpPr>
        <p:spPr>
          <a:xfrm>
            <a:off x="431908" y="1296140"/>
            <a:ext cx="8350334" cy="5232540"/>
          </a:xfrm>
          <a:prstGeom prst="rect">
            <a:avLst/>
          </a:prstGeom>
          <a:noFill/>
          <a:ln>
            <a:noFill/>
          </a:ln>
        </p:spPr>
        <p:txBody>
          <a:bodyPr anchorCtr="0" anchor="t" bIns="44600" lIns="90825" spcFirstLastPara="1" rIns="90825" wrap="square" tIns="44600">
            <a:noAutofit/>
          </a:bodyPr>
          <a:lstStyle/>
          <a:p>
            <a:pPr indent="0" lvl="1" marL="457200" rtl="0" algn="l">
              <a:lnSpc>
                <a:spcPct val="80000"/>
              </a:lnSpc>
              <a:spcBef>
                <a:spcPts val="0"/>
              </a:spcBef>
              <a:spcAft>
                <a:spcPts val="0"/>
              </a:spcAft>
              <a:buSzPts val="2400"/>
              <a:buNone/>
            </a:pPr>
            <a:r>
              <a:rPr b="1" lang="en-US" sz="2400">
                <a:solidFill>
                  <a:srgbClr val="222222"/>
                </a:solidFill>
              </a:rPr>
              <a:t>4. Retention over time </a:t>
            </a:r>
            <a:br>
              <a:rPr lang="en-US" sz="2200">
                <a:solidFill>
                  <a:schemeClr val="dk1"/>
                </a:solidFill>
              </a:rPr>
            </a:br>
            <a:endParaRPr sz="2200">
              <a:solidFill>
                <a:schemeClr val="dk1"/>
              </a:solidFill>
            </a:endParaRPr>
          </a:p>
          <a:p>
            <a:pPr indent="-285750" lvl="1" marL="685800" rtl="0" algn="just">
              <a:lnSpc>
                <a:spcPct val="90000"/>
              </a:lnSpc>
              <a:spcBef>
                <a:spcPts val="0"/>
              </a:spcBef>
              <a:spcAft>
                <a:spcPts val="0"/>
              </a:spcAft>
              <a:buSzPts val="2000"/>
              <a:buChar char="-"/>
            </a:pPr>
            <a:r>
              <a:rPr lang="en-US"/>
              <a:t>How well do users maintain their knowledge after an hour, a day, or a week? </a:t>
            </a:r>
            <a:endParaRPr/>
          </a:p>
          <a:p>
            <a:pPr indent="0" lvl="1" marL="457200" rtl="0" algn="l">
              <a:lnSpc>
                <a:spcPct val="80000"/>
              </a:lnSpc>
              <a:spcBef>
                <a:spcPts val="0"/>
              </a:spcBef>
              <a:spcAft>
                <a:spcPts val="0"/>
              </a:spcAft>
              <a:buSzPts val="2200"/>
              <a:buNone/>
            </a:pPr>
            <a:r>
              <a:t/>
            </a:r>
            <a:endParaRPr b="1" sz="2200">
              <a:solidFill>
                <a:schemeClr val="dk1"/>
              </a:solidFill>
            </a:endParaRPr>
          </a:p>
          <a:p>
            <a:pPr indent="0" lvl="1" marL="457200" rtl="0" algn="l">
              <a:lnSpc>
                <a:spcPct val="80000"/>
              </a:lnSpc>
              <a:spcBef>
                <a:spcPts val="0"/>
              </a:spcBef>
              <a:spcAft>
                <a:spcPts val="0"/>
              </a:spcAft>
              <a:buSzPts val="2400"/>
              <a:buNone/>
            </a:pPr>
            <a:r>
              <a:rPr b="1" lang="en-US" sz="2400">
                <a:solidFill>
                  <a:srgbClr val="222222"/>
                </a:solidFill>
              </a:rPr>
              <a:t>5. Subjective satisfaction </a:t>
            </a:r>
            <a:br>
              <a:rPr lang="en-US" sz="2200">
                <a:solidFill>
                  <a:schemeClr val="dk1"/>
                </a:solidFill>
              </a:rPr>
            </a:br>
            <a:endParaRPr sz="2200">
              <a:solidFill>
                <a:schemeClr val="dk1"/>
              </a:solidFill>
            </a:endParaRPr>
          </a:p>
          <a:p>
            <a:pPr indent="-285750" lvl="1" marL="685800" rtl="0" algn="just">
              <a:lnSpc>
                <a:spcPct val="90000"/>
              </a:lnSpc>
              <a:spcBef>
                <a:spcPts val="0"/>
              </a:spcBef>
              <a:spcAft>
                <a:spcPts val="0"/>
              </a:spcAft>
              <a:buSzPts val="2000"/>
              <a:buChar char="-"/>
            </a:pPr>
            <a:r>
              <a:rPr lang="en-US"/>
              <a:t>How much did users like using various aspects of the interface? The answer can be ascertained by interviews and satisfaction scales</a:t>
            </a:r>
            <a:endParaRPr/>
          </a:p>
          <a:p>
            <a:pPr indent="-174625" lvl="0" marL="342900" rtl="0" algn="just">
              <a:lnSpc>
                <a:spcPct val="100000"/>
              </a:lnSpc>
              <a:spcBef>
                <a:spcPts val="450"/>
              </a:spcBef>
              <a:spcAft>
                <a:spcPts val="0"/>
              </a:spcAft>
              <a:buSzPts val="2200"/>
              <a:buFont typeface="Noto Sans Symbols"/>
              <a:buNone/>
            </a:pPr>
            <a:r>
              <a:t/>
            </a:r>
            <a:endParaRPr sz="2200"/>
          </a:p>
          <a:p>
            <a:pPr indent="-314325" lvl="0" marL="342900" rtl="0" algn="just">
              <a:lnSpc>
                <a:spcPct val="100000"/>
              </a:lnSpc>
              <a:spcBef>
                <a:spcPts val="450"/>
              </a:spcBef>
              <a:spcAft>
                <a:spcPts val="0"/>
              </a:spcAft>
              <a:buSzPts val="2200"/>
              <a:buFont typeface="Noto Sans Symbols"/>
              <a:buChar char="▪"/>
            </a:pPr>
            <a:r>
              <a:rPr lang="en-US" sz="2200"/>
              <a:t>Trade-offs (an exchange that occurs as a compromise) in design options frequently occur.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Usability Measures</a:t>
            </a:r>
            <a:endParaRPr/>
          </a:p>
        </p:txBody>
      </p:sp>
      <p:sp>
        <p:nvSpPr>
          <p:cNvPr id="146" name="Google Shape;146;p19"/>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solidFill>
                  <a:srgbClr val="222222"/>
                </a:solidFill>
              </a:rPr>
              <a:t>Changes to the interface in a new version may create consistency problems with the previous version, but the changes may introduce new needed functionality.</a:t>
            </a:r>
            <a:endParaRPr/>
          </a:p>
          <a:p>
            <a:pPr indent="-161925" lvl="0" marL="342900" rtl="0" algn="just">
              <a:lnSpc>
                <a:spcPct val="100000"/>
              </a:lnSpc>
              <a:spcBef>
                <a:spcPts val="450"/>
              </a:spcBef>
              <a:spcAft>
                <a:spcPts val="0"/>
              </a:spcAft>
              <a:buSzPts val="2400"/>
              <a:buFont typeface="Noto Sans Symbols"/>
              <a:buNone/>
            </a:pPr>
            <a:r>
              <a:t/>
            </a:r>
            <a:endParaRPr>
              <a:solidFill>
                <a:srgbClr val="222222"/>
              </a:solidFill>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Design alternatives can be evaluated by designers and users via mockups or high-fidelity (quality) prototypes. </a:t>
            </a:r>
            <a:endParaRPr/>
          </a:p>
          <a:p>
            <a:pPr indent="-161925" lvl="0" marL="342900" rtl="0" algn="just">
              <a:lnSpc>
                <a:spcPct val="100000"/>
              </a:lnSpc>
              <a:spcBef>
                <a:spcPts val="450"/>
              </a:spcBef>
              <a:spcAft>
                <a:spcPts val="0"/>
              </a:spcAft>
              <a:buSzPts val="2400"/>
              <a:buFont typeface="Noto Sans Symbols"/>
              <a:buNone/>
            </a:pPr>
            <a:r>
              <a:t/>
            </a:r>
            <a:endParaRPr>
              <a:solidFill>
                <a:srgbClr val="222222"/>
              </a:solidFill>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The user manuals and the online help can be written before the implementation to provide another review on the design.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Universal Usability</a:t>
            </a:r>
            <a:endParaRPr/>
          </a:p>
        </p:txBody>
      </p:sp>
      <p:sp>
        <p:nvSpPr>
          <p:cNvPr id="152" name="Google Shape;152;p20"/>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solidFill>
                  <a:srgbClr val="222222"/>
                </a:solidFill>
              </a:rPr>
              <a:t>The diversity of human abilities, background, motivations, personalities, cultures, and work styles challenges interface designers.</a:t>
            </a:r>
            <a:endParaRPr/>
          </a:p>
          <a:p>
            <a:pPr indent="-161925" lvl="0" marL="342900" rtl="0" algn="just">
              <a:lnSpc>
                <a:spcPct val="100000"/>
              </a:lnSpc>
              <a:spcBef>
                <a:spcPts val="450"/>
              </a:spcBef>
              <a:spcAft>
                <a:spcPts val="0"/>
              </a:spcAft>
              <a:buSzPts val="2400"/>
              <a:buFont typeface="Noto Sans Symbols"/>
              <a:buNone/>
            </a:pPr>
            <a:r>
              <a:t/>
            </a:r>
            <a:endParaRPr>
              <a:solidFill>
                <a:srgbClr val="222222"/>
              </a:solidFill>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Understanding the physical, intellectual and personality differences between users is vital for getting participation by broadest set of users</a:t>
            </a:r>
            <a:endParaRPr/>
          </a:p>
          <a:p>
            <a:pPr indent="-161925" lvl="0" marL="342900" rtl="0" algn="just">
              <a:lnSpc>
                <a:spcPct val="100000"/>
              </a:lnSpc>
              <a:spcBef>
                <a:spcPts val="450"/>
              </a:spcBef>
              <a:spcAft>
                <a:spcPts val="0"/>
              </a:spcAft>
              <a:buSzPts val="2400"/>
              <a:buFont typeface="Noto Sans Symbols"/>
              <a:buNone/>
            </a:pPr>
            <a:r>
              <a:t/>
            </a:r>
            <a:endParaRPr>
              <a:solidFill>
                <a:srgbClr val="222222"/>
              </a:solidFill>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Sometimes accommodating the needs of one group benefits other groups as well.</a:t>
            </a:r>
            <a:endParaRPr/>
          </a:p>
          <a:p>
            <a:pPr indent="-161925" lvl="0" marL="342900" rtl="0" algn="just">
              <a:lnSpc>
                <a:spcPct val="100000"/>
              </a:lnSpc>
              <a:spcBef>
                <a:spcPts val="450"/>
              </a:spcBef>
              <a:spcAft>
                <a:spcPts val="0"/>
              </a:spcAft>
              <a:buSzPts val="2400"/>
              <a:buFont typeface="Noto Sans Symbols"/>
              <a:buNone/>
            </a:pPr>
            <a:r>
              <a:t/>
            </a:r>
            <a:endParaRPr>
              <a:solidFill>
                <a:srgbClr val="222222"/>
              </a:solidFill>
            </a:endParaRPr>
          </a:p>
          <a:p>
            <a:pPr indent="-149225" lvl="0" marL="342900" rtl="0" algn="just">
              <a:lnSpc>
                <a:spcPct val="100000"/>
              </a:lnSpc>
              <a:spcBef>
                <a:spcPts val="450"/>
              </a:spcBef>
              <a:spcAft>
                <a:spcPts val="0"/>
              </a:spcAft>
              <a:buSzPts val="2600"/>
              <a:buFont typeface="Noto Sans Symbols"/>
              <a:buNone/>
            </a:pPr>
            <a:r>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Universal Usability</a:t>
            </a:r>
            <a:endParaRPr/>
          </a:p>
        </p:txBody>
      </p:sp>
      <p:sp>
        <p:nvSpPr>
          <p:cNvPr id="158" name="Google Shape;158;p21"/>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solidFill>
                  <a:srgbClr val="222222"/>
                </a:solidFill>
              </a:rPr>
              <a:t>Users with Disabilities</a:t>
            </a:r>
            <a:endParaRPr/>
          </a:p>
          <a:p>
            <a:pPr indent="-285750" lvl="1" marL="685800" rtl="0" algn="just">
              <a:lnSpc>
                <a:spcPct val="100000"/>
              </a:lnSpc>
              <a:spcBef>
                <a:spcPts val="0"/>
              </a:spcBef>
              <a:spcAft>
                <a:spcPts val="0"/>
              </a:spcAft>
              <a:buSzPts val="2000"/>
              <a:buChar char="-"/>
            </a:pPr>
            <a:r>
              <a:rPr lang="en-US"/>
              <a:t>Designers must plan early to accommodate users with disabilities</a:t>
            </a:r>
            <a:endParaRPr/>
          </a:p>
          <a:p>
            <a:pPr indent="-285750" lvl="2" marL="1028700" rtl="0" algn="just">
              <a:lnSpc>
                <a:spcPct val="100000"/>
              </a:lnSpc>
              <a:spcBef>
                <a:spcPts val="0"/>
              </a:spcBef>
              <a:spcAft>
                <a:spcPts val="0"/>
              </a:spcAft>
              <a:buSzPts val="1600"/>
              <a:buChar char="•"/>
            </a:pPr>
            <a:r>
              <a:rPr lang="en-US"/>
              <a:t>vision-impaired</a:t>
            </a:r>
            <a:endParaRPr/>
          </a:p>
          <a:p>
            <a:pPr indent="-285750" lvl="2" marL="1028700" rtl="0" algn="just">
              <a:lnSpc>
                <a:spcPct val="100000"/>
              </a:lnSpc>
              <a:spcBef>
                <a:spcPts val="0"/>
              </a:spcBef>
              <a:spcAft>
                <a:spcPts val="0"/>
              </a:spcAft>
              <a:buSzPts val="1600"/>
              <a:buChar char="•"/>
            </a:pPr>
            <a:r>
              <a:rPr lang="en-US"/>
              <a:t>hearing-impaired</a:t>
            </a:r>
            <a:endParaRPr/>
          </a:p>
          <a:p>
            <a:pPr indent="-285750" lvl="2" marL="1028700" rtl="0" algn="just">
              <a:lnSpc>
                <a:spcPct val="100000"/>
              </a:lnSpc>
              <a:spcBef>
                <a:spcPts val="0"/>
              </a:spcBef>
              <a:spcAft>
                <a:spcPts val="0"/>
              </a:spcAft>
              <a:buSzPts val="1600"/>
              <a:buChar char="•"/>
            </a:pPr>
            <a:r>
              <a:rPr lang="en-US"/>
              <a:t>mobility-impaired</a:t>
            </a:r>
            <a:endParaRPr/>
          </a:p>
          <a:p>
            <a:pPr indent="0" lvl="0" marL="28575" rtl="0" algn="just">
              <a:lnSpc>
                <a:spcPct val="100000"/>
              </a:lnSpc>
              <a:spcBef>
                <a:spcPts val="450"/>
              </a:spcBef>
              <a:spcAft>
                <a:spcPts val="0"/>
              </a:spcAft>
              <a:buSzPts val="2400"/>
              <a:buNone/>
            </a:pPr>
            <a:r>
              <a:t/>
            </a:r>
            <a:endParaRPr>
              <a:solidFill>
                <a:srgbClr val="222222"/>
              </a:solidFill>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Elderly Users</a:t>
            </a:r>
            <a:endParaRPr/>
          </a:p>
          <a:p>
            <a:pPr indent="-285750" lvl="1" marL="685800" rtl="0" algn="just">
              <a:lnSpc>
                <a:spcPct val="100000"/>
              </a:lnSpc>
              <a:spcBef>
                <a:spcPts val="0"/>
              </a:spcBef>
              <a:spcAft>
                <a:spcPts val="0"/>
              </a:spcAft>
              <a:buSzPts val="2000"/>
              <a:buChar char="-"/>
            </a:pPr>
            <a:r>
              <a:rPr lang="en-US"/>
              <a:t>Including the elderly is fairly easy; designers should allow for variability within their applications via settings for sound, color, brightness, font sizes, etc.</a:t>
            </a:r>
            <a:endParaRPr/>
          </a:p>
          <a:p>
            <a:pPr indent="-285750" lvl="1" marL="685800" rtl="0" algn="just">
              <a:lnSpc>
                <a:spcPct val="100000"/>
              </a:lnSpc>
              <a:spcBef>
                <a:spcPts val="0"/>
              </a:spcBef>
              <a:spcAft>
                <a:spcPts val="0"/>
              </a:spcAft>
              <a:buSzPts val="2000"/>
              <a:buChar char="-"/>
            </a:pPr>
            <a:r>
              <a:rPr lang="en-US"/>
              <a:t>If elder people can use the technology easily, we have more opportunities of knowing about their experiences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solidFill>
                  <a:srgbClr val="222222"/>
                </a:solidFill>
              </a:rPr>
              <a:t>Children</a:t>
            </a:r>
            <a:endParaRPr/>
          </a:p>
          <a:p>
            <a:pPr indent="-285750" lvl="1" marL="685800" rtl="0" algn="just">
              <a:lnSpc>
                <a:spcPct val="100000"/>
              </a:lnSpc>
              <a:spcBef>
                <a:spcPts val="0"/>
              </a:spcBef>
              <a:spcAft>
                <a:spcPts val="0"/>
              </a:spcAft>
              <a:buSzPts val="2000"/>
              <a:buChar char="-"/>
            </a:pPr>
            <a:r>
              <a:rPr lang="en-US"/>
              <a:t>Designers need attention to their limitations. </a:t>
            </a:r>
            <a:endParaRPr/>
          </a:p>
          <a:p>
            <a:pPr indent="-285750" lvl="1" marL="685800" rtl="0" algn="just">
              <a:lnSpc>
                <a:spcPct val="100000"/>
              </a:lnSpc>
              <a:spcBef>
                <a:spcPts val="0"/>
              </a:spcBef>
              <a:spcAft>
                <a:spcPts val="0"/>
              </a:spcAft>
              <a:buSzPts val="2000"/>
              <a:buChar char="-"/>
            </a:pPr>
            <a:r>
              <a:rPr lang="en-US"/>
              <a:t>Parental control over dangerous content</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idx="4294967295" type="sldNum"/>
          </p:nvPr>
        </p:nvSpPr>
        <p:spPr>
          <a:xfrm>
            <a:off x="0" y="0"/>
            <a:ext cx="39052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65" name="Google Shape;165;p22"/>
          <p:cNvSpPr txBox="1"/>
          <p:nvPr/>
        </p:nvSpPr>
        <p:spPr>
          <a:xfrm>
            <a:off x="1779440" y="2759861"/>
            <a:ext cx="558511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chemeClr val="lt1"/>
                </a:solidFill>
                <a:latin typeface="Calibri"/>
                <a:ea typeface="Calibri"/>
                <a:cs typeface="Calibri"/>
                <a:sym typeface="Calibri"/>
              </a:rPr>
              <a:t>Neilsen’s Heuristics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 Visibility of System Status</a:t>
            </a:r>
            <a:endParaRPr/>
          </a:p>
        </p:txBody>
      </p:sp>
      <p:sp>
        <p:nvSpPr>
          <p:cNvPr id="171" name="Google Shape;171;p2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Keep users informed with </a:t>
            </a:r>
            <a:r>
              <a:rPr lang="en-US">
                <a:solidFill>
                  <a:srgbClr val="00B050"/>
                </a:solidFill>
              </a:rPr>
              <a:t>feedback</a:t>
            </a:r>
            <a:r>
              <a:rPr lang="en-US"/>
              <a:t>, </a:t>
            </a:r>
            <a:r>
              <a:rPr lang="en-US">
                <a:solidFill>
                  <a:srgbClr val="0070C0"/>
                </a:solidFill>
              </a:rPr>
              <a:t>quickly</a:t>
            </a:r>
            <a:endParaRPr/>
          </a:p>
          <a:p>
            <a:pPr indent="-285750" lvl="1" marL="685800" rtl="0" algn="just">
              <a:lnSpc>
                <a:spcPct val="100000"/>
              </a:lnSpc>
              <a:spcBef>
                <a:spcPts val="0"/>
              </a:spcBef>
              <a:spcAft>
                <a:spcPts val="0"/>
              </a:spcAft>
              <a:buSzPts val="2000"/>
              <a:buChar char="-"/>
            </a:pPr>
            <a:r>
              <a:rPr lang="en-US"/>
              <a:t>What </a:t>
            </a:r>
            <a:r>
              <a:rPr lang="en-US">
                <a:solidFill>
                  <a:srgbClr val="FF0000"/>
                </a:solidFill>
              </a:rPr>
              <a:t>will/would</a:t>
            </a:r>
            <a:r>
              <a:rPr lang="en-US"/>
              <a:t> </a:t>
            </a:r>
            <a:r>
              <a:rPr lang="en-US">
                <a:solidFill>
                  <a:srgbClr val="FF0000"/>
                </a:solidFill>
              </a:rPr>
              <a:t>happen</a:t>
            </a:r>
            <a:r>
              <a:rPr lang="en-US"/>
              <a:t>, and </a:t>
            </a:r>
            <a:r>
              <a:rPr lang="en-US">
                <a:solidFill>
                  <a:srgbClr val="FF0000"/>
                </a:solidFill>
              </a:rPr>
              <a:t>when</a:t>
            </a:r>
            <a:endParaRPr/>
          </a:p>
          <a:p>
            <a:pPr indent="-285750" lvl="1" marL="685800" rtl="0" algn="just">
              <a:lnSpc>
                <a:spcPct val="100000"/>
              </a:lnSpc>
              <a:spcBef>
                <a:spcPts val="0"/>
              </a:spcBef>
              <a:spcAft>
                <a:spcPts val="0"/>
              </a:spcAft>
              <a:buSzPts val="2000"/>
              <a:buChar char="-"/>
            </a:pPr>
            <a:r>
              <a:rPr lang="en-US"/>
              <a:t>What </a:t>
            </a:r>
            <a:r>
              <a:rPr lang="en-US">
                <a:solidFill>
                  <a:srgbClr val="FF0000"/>
                </a:solidFill>
              </a:rPr>
              <a:t>step</a:t>
            </a:r>
            <a:r>
              <a:rPr lang="en-US"/>
              <a:t> </a:t>
            </a:r>
            <a:r>
              <a:rPr lang="en-US">
                <a:solidFill>
                  <a:srgbClr val="FF0000"/>
                </a:solidFill>
              </a:rPr>
              <a:t>of the process</a:t>
            </a:r>
            <a:r>
              <a:rPr lang="en-US"/>
              <a:t> are we in</a:t>
            </a:r>
            <a:endParaRPr/>
          </a:p>
          <a:p>
            <a:pPr indent="-285750" lvl="1" marL="685800" rtl="0" algn="just">
              <a:lnSpc>
                <a:spcPct val="100000"/>
              </a:lnSpc>
              <a:spcBef>
                <a:spcPts val="0"/>
              </a:spcBef>
              <a:spcAft>
                <a:spcPts val="0"/>
              </a:spcAft>
              <a:buSzPts val="2000"/>
              <a:buChar char="-"/>
            </a:pPr>
            <a:r>
              <a:rPr lang="en-US"/>
              <a:t>What </a:t>
            </a:r>
            <a:r>
              <a:rPr lang="en-US">
                <a:solidFill>
                  <a:srgbClr val="FF0000"/>
                </a:solidFill>
              </a:rPr>
              <a:t>just happened</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Communicate </a:t>
            </a:r>
            <a:r>
              <a:rPr lang="en-US">
                <a:solidFill>
                  <a:srgbClr val="00B050"/>
                </a:solidFill>
              </a:rPr>
              <a:t>clearly</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172" name="Google Shape;172;p2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73" name="Google Shape;173;p23"/>
          <p:cNvPicPr preferRelativeResize="0"/>
          <p:nvPr/>
        </p:nvPicPr>
        <p:blipFill rotWithShape="1">
          <a:blip r:embed="rId3">
            <a:alphaModFix/>
          </a:blip>
          <a:srcRect b="0" l="0" r="0" t="0"/>
          <a:stretch/>
        </p:blipFill>
        <p:spPr>
          <a:xfrm>
            <a:off x="1721138" y="3806890"/>
            <a:ext cx="4891418" cy="27217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 Visibility of System Status</a:t>
            </a:r>
            <a:endParaRPr/>
          </a:p>
        </p:txBody>
      </p:sp>
      <p:sp>
        <p:nvSpPr>
          <p:cNvPr id="179" name="Google Shape;179;p2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80" name="Google Shape;180;p24"/>
          <p:cNvPicPr preferRelativeResize="0"/>
          <p:nvPr/>
        </p:nvPicPr>
        <p:blipFill rotWithShape="1">
          <a:blip r:embed="rId3">
            <a:alphaModFix/>
          </a:blip>
          <a:srcRect b="0" l="0" r="0" t="0"/>
          <a:stretch/>
        </p:blipFill>
        <p:spPr>
          <a:xfrm>
            <a:off x="412666" y="1338539"/>
            <a:ext cx="3498934" cy="1569761"/>
          </a:xfrm>
          <a:prstGeom prst="rect">
            <a:avLst/>
          </a:prstGeom>
          <a:noFill/>
          <a:ln>
            <a:noFill/>
          </a:ln>
        </p:spPr>
      </p:pic>
      <p:pic>
        <p:nvPicPr>
          <p:cNvPr id="181" name="Google Shape;181;p24"/>
          <p:cNvPicPr preferRelativeResize="0"/>
          <p:nvPr/>
        </p:nvPicPr>
        <p:blipFill rotWithShape="1">
          <a:blip r:embed="rId4">
            <a:alphaModFix/>
          </a:blip>
          <a:srcRect b="0" l="0" r="0" t="0"/>
          <a:stretch/>
        </p:blipFill>
        <p:spPr>
          <a:xfrm>
            <a:off x="5491373" y="1186047"/>
            <a:ext cx="2453853" cy="2814453"/>
          </a:xfrm>
          <a:prstGeom prst="rect">
            <a:avLst/>
          </a:prstGeom>
          <a:noFill/>
          <a:ln>
            <a:noFill/>
          </a:ln>
        </p:spPr>
      </p:pic>
      <p:pic>
        <p:nvPicPr>
          <p:cNvPr id="182" name="Google Shape;182;p24"/>
          <p:cNvPicPr preferRelativeResize="0"/>
          <p:nvPr/>
        </p:nvPicPr>
        <p:blipFill rotWithShape="1">
          <a:blip r:embed="rId5">
            <a:alphaModFix/>
          </a:blip>
          <a:srcRect b="0" l="0" r="0" t="0"/>
          <a:stretch/>
        </p:blipFill>
        <p:spPr>
          <a:xfrm>
            <a:off x="412666" y="4475438"/>
            <a:ext cx="3498934" cy="1188761"/>
          </a:xfrm>
          <a:prstGeom prst="rect">
            <a:avLst/>
          </a:prstGeom>
          <a:noFill/>
          <a:ln>
            <a:noFill/>
          </a:ln>
        </p:spPr>
      </p:pic>
      <p:pic>
        <p:nvPicPr>
          <p:cNvPr id="183" name="Google Shape;183;p24"/>
          <p:cNvPicPr preferRelativeResize="0"/>
          <p:nvPr/>
        </p:nvPicPr>
        <p:blipFill rotWithShape="1">
          <a:blip r:embed="rId6">
            <a:alphaModFix/>
          </a:blip>
          <a:srcRect b="0" l="0" r="0" t="0"/>
          <a:stretch/>
        </p:blipFill>
        <p:spPr>
          <a:xfrm>
            <a:off x="4678514" y="3870393"/>
            <a:ext cx="3825572" cy="27129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User Interface</a:t>
            </a:r>
            <a:endParaRPr/>
          </a:p>
        </p:txBody>
      </p:sp>
      <p:sp>
        <p:nvSpPr>
          <p:cNvPr id="71" name="Google Shape;71;p7"/>
          <p:cNvSpPr txBox="1"/>
          <p:nvPr>
            <p:ph idx="1" type="body"/>
          </p:nvPr>
        </p:nvSpPr>
        <p:spPr>
          <a:xfrm>
            <a:off x="431908" y="1296140"/>
            <a:ext cx="8331092"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90000"/>
              </a:lnSpc>
              <a:spcBef>
                <a:spcPts val="0"/>
              </a:spcBef>
              <a:spcAft>
                <a:spcPts val="0"/>
              </a:spcAft>
              <a:buSzPts val="2400"/>
              <a:buChar char="▪"/>
            </a:pPr>
            <a:r>
              <a:rPr lang="en-US"/>
              <a:t>User interfaces should be designed to </a:t>
            </a:r>
            <a:r>
              <a:rPr lang="en-US" u="sng">
                <a:solidFill>
                  <a:srgbClr val="FF0000"/>
                </a:solidFill>
              </a:rPr>
              <a:t>match</a:t>
            </a:r>
            <a:r>
              <a:rPr lang="en-US"/>
              <a:t> the skills, experience and expectations of its anticipated users.</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System users often judge a system by its </a:t>
            </a:r>
            <a:br>
              <a:rPr lang="en-US"/>
            </a:br>
            <a:r>
              <a:rPr i="1" lang="en-US">
                <a:solidFill>
                  <a:srgbClr val="FF9900"/>
                </a:solidFill>
              </a:rPr>
              <a:t>interface</a:t>
            </a:r>
            <a:r>
              <a:rPr lang="en-US"/>
              <a:t> rather than its </a:t>
            </a:r>
            <a:r>
              <a:rPr i="1" lang="en-US">
                <a:solidFill>
                  <a:srgbClr val="FF9900"/>
                </a:solidFill>
              </a:rPr>
              <a:t>functionality</a:t>
            </a:r>
            <a:r>
              <a:rPr lang="en-US"/>
              <a:t>.</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A poorly designed interface can cause a user to make catastrophic errors.</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Poor user interface design is the reason why so many software systems are never used.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 Visibility of System Status</a:t>
            </a:r>
            <a:endParaRPr/>
          </a:p>
        </p:txBody>
      </p:sp>
      <p:sp>
        <p:nvSpPr>
          <p:cNvPr id="189" name="Google Shape;189;p25"/>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90" name="Google Shape;190;p25"/>
          <p:cNvPicPr preferRelativeResize="0"/>
          <p:nvPr/>
        </p:nvPicPr>
        <p:blipFill rotWithShape="1">
          <a:blip r:embed="rId3">
            <a:alphaModFix/>
          </a:blip>
          <a:srcRect b="0" l="0" r="0" t="0"/>
          <a:stretch/>
        </p:blipFill>
        <p:spPr>
          <a:xfrm>
            <a:off x="1356152" y="1838098"/>
            <a:ext cx="3579916" cy="1590902"/>
          </a:xfrm>
          <a:prstGeom prst="rect">
            <a:avLst/>
          </a:prstGeom>
          <a:noFill/>
          <a:ln>
            <a:noFill/>
          </a:ln>
        </p:spPr>
      </p:pic>
      <p:pic>
        <p:nvPicPr>
          <p:cNvPr id="191" name="Google Shape;191;p25"/>
          <p:cNvPicPr preferRelativeResize="0"/>
          <p:nvPr/>
        </p:nvPicPr>
        <p:blipFill rotWithShape="1">
          <a:blip r:embed="rId4">
            <a:alphaModFix/>
          </a:blip>
          <a:srcRect b="0" l="0" r="0" t="0"/>
          <a:stretch/>
        </p:blipFill>
        <p:spPr>
          <a:xfrm>
            <a:off x="6394385" y="1379118"/>
            <a:ext cx="1486029" cy="23471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 Visibility of System Status</a:t>
            </a:r>
            <a:endParaRPr/>
          </a:p>
        </p:txBody>
      </p:sp>
      <p:sp>
        <p:nvSpPr>
          <p:cNvPr id="197" name="Google Shape;197;p26"/>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Appropriate Feedback:</a:t>
            </a:r>
            <a:endParaRPr/>
          </a:p>
          <a:p>
            <a:pPr indent="-285750" lvl="1" marL="685800" rtl="0" algn="just">
              <a:lnSpc>
                <a:spcPct val="100000"/>
              </a:lnSpc>
              <a:spcBef>
                <a:spcPts val="0"/>
              </a:spcBef>
              <a:spcAft>
                <a:spcPts val="0"/>
              </a:spcAft>
              <a:buSzPts val="2000"/>
              <a:buChar char="-"/>
            </a:pPr>
            <a:r>
              <a:rPr lang="en-US"/>
              <a:t>Changing the color and adding a checkmark to buttons on a selection screen communicates that the system has registered the user’s choices</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198" name="Google Shape;198;p26"/>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Graphical user interface, application&#10;&#10;Description automatically generated" id="199" name="Google Shape;199;p26"/>
          <p:cNvPicPr preferRelativeResize="0"/>
          <p:nvPr/>
        </p:nvPicPr>
        <p:blipFill rotWithShape="1">
          <a:blip r:embed="rId3">
            <a:alphaModFix/>
          </a:blip>
          <a:srcRect b="0" l="0" r="0" t="0"/>
          <a:stretch/>
        </p:blipFill>
        <p:spPr>
          <a:xfrm>
            <a:off x="2865651" y="2355451"/>
            <a:ext cx="2705415" cy="42278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 Visibility of System Status</a:t>
            </a:r>
            <a:endParaRPr/>
          </a:p>
        </p:txBody>
      </p:sp>
      <p:sp>
        <p:nvSpPr>
          <p:cNvPr id="205" name="Google Shape;205;p27"/>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Compel Users to Action:</a:t>
            </a:r>
            <a:endParaRPr/>
          </a:p>
          <a:p>
            <a:pPr indent="-285750" lvl="1" marL="685800" rtl="0" algn="just">
              <a:lnSpc>
                <a:spcPct val="100000"/>
              </a:lnSpc>
              <a:spcBef>
                <a:spcPts val="0"/>
              </a:spcBef>
              <a:spcAft>
                <a:spcPts val="0"/>
              </a:spcAft>
              <a:buSzPts val="2000"/>
              <a:buChar char="-"/>
            </a:pPr>
            <a:r>
              <a:rPr lang="en-US"/>
              <a:t>The J.Crew site displays a notification that there are “Only a Few Left!” when the user moves the mouse over low-stock sizes of a product. Some sizes are already sold out, and thus shown crossed out in light gray.</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06" name="Google Shape;206;p27"/>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Graphical user interface&#10;&#10;Description automatically generated" id="207" name="Google Shape;207;p27"/>
          <p:cNvPicPr preferRelativeResize="0"/>
          <p:nvPr/>
        </p:nvPicPr>
        <p:blipFill rotWithShape="1">
          <a:blip r:embed="rId3">
            <a:alphaModFix/>
          </a:blip>
          <a:srcRect b="0" l="0" r="0" t="0"/>
          <a:stretch/>
        </p:blipFill>
        <p:spPr>
          <a:xfrm>
            <a:off x="2321024" y="2664395"/>
            <a:ext cx="4093385" cy="39189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13" name="Google Shape;213;p28"/>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Speak the user’s language</a:t>
            </a:r>
            <a:endParaRPr/>
          </a:p>
          <a:p>
            <a:pPr indent="-285750" lvl="1" marL="685800" rtl="0" algn="just">
              <a:lnSpc>
                <a:spcPct val="100000"/>
              </a:lnSpc>
              <a:spcBef>
                <a:spcPts val="0"/>
              </a:spcBef>
              <a:spcAft>
                <a:spcPts val="0"/>
              </a:spcAft>
              <a:buSzPts val="2000"/>
              <a:buChar char="-"/>
            </a:pPr>
            <a:r>
              <a:rPr lang="en-US"/>
              <a:t>Use </a:t>
            </a:r>
            <a:r>
              <a:rPr lang="en-US">
                <a:solidFill>
                  <a:srgbClr val="00B050"/>
                </a:solidFill>
              </a:rPr>
              <a:t>familiar</a:t>
            </a:r>
            <a:r>
              <a:rPr lang="en-US"/>
              <a:t> words/concepts</a:t>
            </a:r>
            <a:endParaRPr>
              <a:solidFill>
                <a:srgbClr val="0070C0"/>
              </a:solidFill>
            </a:endParaRPr>
          </a:p>
          <a:p>
            <a:pPr indent="-285750" lvl="2" marL="1028700" rtl="0" algn="just">
              <a:lnSpc>
                <a:spcPct val="100000"/>
              </a:lnSpc>
              <a:spcBef>
                <a:spcPts val="0"/>
              </a:spcBef>
              <a:spcAft>
                <a:spcPts val="0"/>
              </a:spcAft>
              <a:buSzPts val="1600"/>
              <a:buChar char="•"/>
            </a:pPr>
            <a:r>
              <a:rPr lang="en-US"/>
              <a:t>Users likely won’t understand things the way you do</a:t>
            </a:r>
            <a:endParaRPr>
              <a:solidFill>
                <a:srgbClr val="FF0000"/>
              </a:solidFill>
            </a:endParaRPr>
          </a:p>
          <a:p>
            <a:pPr indent="-285750" lvl="2" marL="1028700" rtl="0" algn="just">
              <a:lnSpc>
                <a:spcPct val="100000"/>
              </a:lnSpc>
              <a:spcBef>
                <a:spcPts val="0"/>
              </a:spcBef>
              <a:spcAft>
                <a:spcPts val="0"/>
              </a:spcAft>
              <a:buSzPts val="1600"/>
              <a:buChar char="•"/>
            </a:pPr>
            <a:r>
              <a:rPr lang="en-US"/>
              <a:t>Avoid jargon, technical terms</a:t>
            </a:r>
            <a:endParaRPr/>
          </a:p>
          <a:p>
            <a:pPr indent="-158750" lvl="1" marL="685800" rtl="0" algn="just">
              <a:lnSpc>
                <a:spcPct val="100000"/>
              </a:lnSpc>
              <a:spcBef>
                <a:spcPts val="0"/>
              </a:spcBef>
              <a:spcAft>
                <a:spcPts val="0"/>
              </a:spcAft>
              <a:buSzPts val="2000"/>
              <a:buNone/>
            </a:pPr>
            <a:r>
              <a:t/>
            </a:r>
            <a:endParaRPr>
              <a:solidFill>
                <a:schemeClr val="accent4"/>
              </a:solidFill>
            </a:endParaRPr>
          </a:p>
          <a:p>
            <a:pPr indent="-314325" lvl="0" marL="342900" rtl="0" algn="just">
              <a:lnSpc>
                <a:spcPct val="100000"/>
              </a:lnSpc>
              <a:spcBef>
                <a:spcPts val="450"/>
              </a:spcBef>
              <a:spcAft>
                <a:spcPts val="0"/>
              </a:spcAft>
              <a:buSzPts val="2400"/>
              <a:buFont typeface="Noto Sans Symbols"/>
              <a:buChar char="▪"/>
            </a:pPr>
            <a:r>
              <a:rPr lang="en-US"/>
              <a:t>Consider the user’s </a:t>
            </a:r>
            <a:r>
              <a:rPr lang="en-US">
                <a:solidFill>
                  <a:srgbClr val="FF0000"/>
                </a:solidFill>
              </a:rPr>
              <a:t>mental model</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14" name="Google Shape;214;p28"/>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5" name="Google Shape;215;p28"/>
          <p:cNvPicPr preferRelativeResize="0"/>
          <p:nvPr/>
        </p:nvPicPr>
        <p:blipFill rotWithShape="1">
          <a:blip r:embed="rId3">
            <a:alphaModFix/>
          </a:blip>
          <a:srcRect b="0" l="0" r="0" t="0"/>
          <a:stretch/>
        </p:blipFill>
        <p:spPr>
          <a:xfrm>
            <a:off x="1779277" y="3429000"/>
            <a:ext cx="4850164" cy="2328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21" name="Google Shape;221;p29"/>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Match between system and the real world" id="222" name="Google Shape;222;p29"/>
          <p:cNvPicPr preferRelativeResize="0"/>
          <p:nvPr/>
        </p:nvPicPr>
        <p:blipFill rotWithShape="1">
          <a:blip r:embed="rId3">
            <a:alphaModFix/>
          </a:blip>
          <a:srcRect b="36547" l="19444" r="19444" t="34675"/>
          <a:stretch/>
        </p:blipFill>
        <p:spPr>
          <a:xfrm>
            <a:off x="1778000" y="3003187"/>
            <a:ext cx="5588000" cy="1430868"/>
          </a:xfrm>
          <a:prstGeom prst="rect">
            <a:avLst/>
          </a:prstGeom>
          <a:noFill/>
          <a:ln>
            <a:noFill/>
          </a:ln>
        </p:spPr>
      </p:pic>
      <p:sp>
        <p:nvSpPr>
          <p:cNvPr id="223" name="Google Shape;223;p29"/>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Always use icons and other illustrations that resonate with the real world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29" name="Google Shape;229;p30"/>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30" name="Google Shape;230;p30"/>
          <p:cNvPicPr preferRelativeResize="0"/>
          <p:nvPr/>
        </p:nvPicPr>
        <p:blipFill rotWithShape="1">
          <a:blip r:embed="rId3">
            <a:alphaModFix/>
          </a:blip>
          <a:srcRect b="0" l="11116" r="0" t="0"/>
          <a:stretch/>
        </p:blipFill>
        <p:spPr>
          <a:xfrm>
            <a:off x="2489199" y="1477640"/>
            <a:ext cx="3711940" cy="1165961"/>
          </a:xfrm>
          <a:prstGeom prst="rect">
            <a:avLst/>
          </a:prstGeom>
          <a:noFill/>
          <a:ln>
            <a:noFill/>
          </a:ln>
        </p:spPr>
      </p:pic>
      <p:pic>
        <p:nvPicPr>
          <p:cNvPr id="231" name="Google Shape;231;p30"/>
          <p:cNvPicPr preferRelativeResize="0"/>
          <p:nvPr/>
        </p:nvPicPr>
        <p:blipFill rotWithShape="1">
          <a:blip r:embed="rId4">
            <a:alphaModFix/>
          </a:blip>
          <a:srcRect b="6561" l="12506" r="4211" t="5758"/>
          <a:stretch/>
        </p:blipFill>
        <p:spPr>
          <a:xfrm>
            <a:off x="2396067" y="2954866"/>
            <a:ext cx="4106333" cy="24254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37" name="Google Shape;237;p31"/>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38" name="Google Shape;238;p31"/>
          <p:cNvPicPr preferRelativeResize="0"/>
          <p:nvPr/>
        </p:nvPicPr>
        <p:blipFill rotWithShape="1">
          <a:blip r:embed="rId3">
            <a:alphaModFix/>
          </a:blip>
          <a:srcRect b="0" l="7311" r="0" t="0"/>
          <a:stretch/>
        </p:blipFill>
        <p:spPr>
          <a:xfrm>
            <a:off x="2159000" y="1241871"/>
            <a:ext cx="4400538" cy="1607959"/>
          </a:xfrm>
          <a:prstGeom prst="rect">
            <a:avLst/>
          </a:prstGeom>
          <a:noFill/>
          <a:ln>
            <a:noFill/>
          </a:ln>
        </p:spPr>
      </p:pic>
      <p:pic>
        <p:nvPicPr>
          <p:cNvPr id="239" name="Google Shape;239;p31"/>
          <p:cNvPicPr preferRelativeResize="0"/>
          <p:nvPr/>
        </p:nvPicPr>
        <p:blipFill rotWithShape="1">
          <a:blip r:embed="rId4">
            <a:alphaModFix/>
          </a:blip>
          <a:srcRect b="0" l="0" r="0" t="0"/>
          <a:stretch/>
        </p:blipFill>
        <p:spPr>
          <a:xfrm>
            <a:off x="2826326" y="2849830"/>
            <a:ext cx="2255715" cy="34445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45" name="Google Shape;245;p32"/>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Leverage Familiarity with Real-World Objects and Activities</a:t>
            </a:r>
            <a:endParaRPr/>
          </a:p>
          <a:p>
            <a:pPr indent="-285750" lvl="1" marL="685800" rtl="0" algn="just">
              <a:lnSpc>
                <a:spcPct val="100000"/>
              </a:lnSpc>
              <a:spcBef>
                <a:spcPts val="0"/>
              </a:spcBef>
              <a:spcAft>
                <a:spcPts val="0"/>
              </a:spcAft>
              <a:buSzPts val="2000"/>
              <a:buChar char="-"/>
            </a:pPr>
            <a:r>
              <a:rPr lang="en-US"/>
              <a:t>UI elements in a compass app (left) are similar to a compass in the real world (right) and make it easy for users to understand the app’s use and function</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46" name="Google Shape;246;p32"/>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47" name="Google Shape;247;p32"/>
          <p:cNvPicPr preferRelativeResize="0"/>
          <p:nvPr/>
        </p:nvPicPr>
        <p:blipFill rotWithShape="1">
          <a:blip r:embed="rId3">
            <a:alphaModFix/>
          </a:blip>
          <a:srcRect b="0" l="0" r="0" t="0"/>
          <a:stretch/>
        </p:blipFill>
        <p:spPr>
          <a:xfrm>
            <a:off x="2791327" y="2640269"/>
            <a:ext cx="4038600" cy="36024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2: Match Between System and Real World</a:t>
            </a:r>
            <a:endParaRPr/>
          </a:p>
        </p:txBody>
      </p:sp>
      <p:sp>
        <p:nvSpPr>
          <p:cNvPr id="253" name="Google Shape;253;p3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The volume buttons on headphones are an example of natural mapping as they are positioned in a way that corresponds to the outcome. The plus sign on top increases the volume and the minus sign on the bottom decreases the volume.</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54" name="Google Shape;254;p3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5" name="Google Shape;255;p33"/>
          <p:cNvPicPr preferRelativeResize="0"/>
          <p:nvPr/>
        </p:nvPicPr>
        <p:blipFill rotWithShape="1">
          <a:blip r:embed="rId3">
            <a:alphaModFix/>
          </a:blip>
          <a:srcRect b="10233" l="0" r="0" t="0"/>
          <a:stretch/>
        </p:blipFill>
        <p:spPr>
          <a:xfrm>
            <a:off x="2971496" y="3166533"/>
            <a:ext cx="2869524" cy="27859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solidFill>
                  <a:srgbClr val="0070C0"/>
                </a:solidFill>
                <a:latin typeface="Calibri"/>
                <a:ea typeface="Calibri"/>
                <a:cs typeface="Calibri"/>
                <a:sym typeface="Calibri"/>
              </a:rPr>
              <a:t>Heuristic 3: User Control &amp; Freedom</a:t>
            </a:r>
            <a:endParaRPr sz="3200"/>
          </a:p>
        </p:txBody>
      </p:sp>
      <p:sp>
        <p:nvSpPr>
          <p:cNvPr id="261" name="Google Shape;261;p34"/>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Provide exits</a:t>
            </a:r>
            <a:endParaRPr/>
          </a:p>
          <a:p>
            <a:pPr indent="-285750" lvl="1" marL="685800" rtl="0" algn="just">
              <a:lnSpc>
                <a:spcPct val="100000"/>
              </a:lnSpc>
              <a:spcBef>
                <a:spcPts val="0"/>
              </a:spcBef>
              <a:spcAft>
                <a:spcPts val="0"/>
              </a:spcAft>
              <a:buSzPts val="2000"/>
              <a:buChar char="-"/>
            </a:pPr>
            <a:r>
              <a:rPr lang="en-US"/>
              <a:t>Cancel button,  active back button (sometimes escape key)</a:t>
            </a:r>
            <a:endParaRPr/>
          </a:p>
          <a:p>
            <a:pPr indent="-314325" lvl="0" marL="342900" rtl="0" algn="just">
              <a:lnSpc>
                <a:spcPct val="100000"/>
              </a:lnSpc>
              <a:spcBef>
                <a:spcPts val="450"/>
              </a:spcBef>
              <a:spcAft>
                <a:spcPts val="0"/>
              </a:spcAft>
              <a:buSzPts val="2400"/>
              <a:buFont typeface="Noto Sans Symbols"/>
              <a:buChar char="▪"/>
            </a:pPr>
            <a:r>
              <a:rPr lang="en-US"/>
              <a:t>Provide and undo/redo (multi-level)</a:t>
            </a:r>
            <a:endParaRPr/>
          </a:p>
          <a:p>
            <a:pPr indent="-285750" lvl="1" marL="685800" rtl="0" algn="just">
              <a:lnSpc>
                <a:spcPct val="100000"/>
              </a:lnSpc>
              <a:spcBef>
                <a:spcPts val="0"/>
              </a:spcBef>
              <a:spcAft>
                <a:spcPts val="0"/>
              </a:spcAft>
              <a:buSzPts val="2000"/>
              <a:buChar char="-"/>
            </a:pPr>
            <a:r>
              <a:rPr lang="en-US"/>
              <a:t>Help people feel confident to explore and recover from errors</a:t>
            </a:r>
            <a:endParaRPr/>
          </a:p>
          <a:p>
            <a:pPr indent="-314325" lvl="0" marL="342900" rtl="0" algn="just">
              <a:lnSpc>
                <a:spcPct val="100000"/>
              </a:lnSpc>
              <a:spcBef>
                <a:spcPts val="450"/>
              </a:spcBef>
              <a:spcAft>
                <a:spcPts val="0"/>
              </a:spcAft>
              <a:buSzPts val="2400"/>
              <a:buFont typeface="Noto Sans Symbols"/>
              <a:buChar char="▪"/>
            </a:pPr>
            <a:r>
              <a:rPr lang="en-US"/>
              <a:t>Make these discoverable and ideally visible!</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62" name="Google Shape;262;p3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Text&#10;&#10;Description automatically generated" id="263" name="Google Shape;263;p34"/>
          <p:cNvPicPr preferRelativeResize="0"/>
          <p:nvPr/>
        </p:nvPicPr>
        <p:blipFill rotWithShape="1">
          <a:blip r:embed="rId3">
            <a:alphaModFix/>
          </a:blip>
          <a:srcRect b="0" l="0" r="0" t="0"/>
          <a:stretch/>
        </p:blipFill>
        <p:spPr>
          <a:xfrm>
            <a:off x="2042561" y="3586070"/>
            <a:ext cx="4078839" cy="23929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8"/>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Human Factors in Interface Design</a:t>
            </a:r>
            <a:endParaRPr/>
          </a:p>
        </p:txBody>
      </p:sp>
      <p:sp>
        <p:nvSpPr>
          <p:cNvPr id="77" name="Google Shape;77;p8"/>
          <p:cNvSpPr txBox="1"/>
          <p:nvPr>
            <p:ph idx="1" type="body"/>
          </p:nvPr>
        </p:nvSpPr>
        <p:spPr>
          <a:xfrm>
            <a:off x="431908" y="1296140"/>
            <a:ext cx="8331092"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90000"/>
              </a:lnSpc>
              <a:spcBef>
                <a:spcPts val="0"/>
              </a:spcBef>
              <a:spcAft>
                <a:spcPts val="0"/>
              </a:spcAft>
              <a:buSzPts val="2400"/>
              <a:buChar char="▪"/>
            </a:pPr>
            <a:r>
              <a:rPr lang="en-US"/>
              <a:t>Limited short-term memory</a:t>
            </a:r>
            <a:endParaRPr/>
          </a:p>
          <a:p>
            <a:pPr indent="-285750" lvl="1" marL="685800" rtl="0" algn="just">
              <a:lnSpc>
                <a:spcPct val="90000"/>
              </a:lnSpc>
              <a:spcBef>
                <a:spcPts val="0"/>
              </a:spcBef>
              <a:spcAft>
                <a:spcPts val="0"/>
              </a:spcAft>
              <a:buSzPts val="2000"/>
              <a:buChar char="-"/>
            </a:pPr>
            <a:r>
              <a:rPr lang="en-US"/>
              <a:t>People can instantaneously remember about 7 items of information. If you present more than this, they are more liable to make mistakes.</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People make mistakes</a:t>
            </a:r>
            <a:endParaRPr/>
          </a:p>
          <a:p>
            <a:pPr indent="-285750" lvl="1" marL="685800" rtl="0" algn="just">
              <a:lnSpc>
                <a:spcPct val="90000"/>
              </a:lnSpc>
              <a:spcBef>
                <a:spcPts val="0"/>
              </a:spcBef>
              <a:spcAft>
                <a:spcPts val="0"/>
              </a:spcAft>
              <a:buSzPts val="2000"/>
              <a:buChar char="-"/>
            </a:pPr>
            <a:r>
              <a:rPr lang="en-US"/>
              <a:t>When people make mistakes and systems go wrong, inappropriate alarms and messages can increase stress and hence the likelihood of more mistakes.</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People are different</a:t>
            </a:r>
            <a:endParaRPr/>
          </a:p>
          <a:p>
            <a:pPr indent="-285750" lvl="1" marL="685800" rtl="0" algn="just">
              <a:lnSpc>
                <a:spcPct val="90000"/>
              </a:lnSpc>
              <a:spcBef>
                <a:spcPts val="0"/>
              </a:spcBef>
              <a:spcAft>
                <a:spcPts val="0"/>
              </a:spcAft>
              <a:buSzPts val="2000"/>
              <a:buChar char="-"/>
            </a:pPr>
            <a:r>
              <a:rPr lang="en-US"/>
              <a:t>People have a wide range of physical capabilities. Designers should not just design for their own capabilities.</a:t>
            </a:r>
            <a:endParaRPr/>
          </a:p>
          <a:p>
            <a:pPr indent="-161925" lvl="0" marL="342900" rtl="0" algn="just">
              <a:lnSpc>
                <a:spcPct val="90000"/>
              </a:lnSpc>
              <a:spcBef>
                <a:spcPts val="450"/>
              </a:spcBef>
              <a:spcAft>
                <a:spcPts val="0"/>
              </a:spcAft>
              <a:buSzPts val="2400"/>
              <a:buNone/>
            </a:pPr>
            <a:r>
              <a:t/>
            </a:r>
            <a:endParaRPr/>
          </a:p>
          <a:p>
            <a:pPr indent="-314325" lvl="0" marL="342900" rtl="0" algn="just">
              <a:lnSpc>
                <a:spcPct val="90000"/>
              </a:lnSpc>
              <a:spcBef>
                <a:spcPts val="450"/>
              </a:spcBef>
              <a:spcAft>
                <a:spcPts val="0"/>
              </a:spcAft>
              <a:buSzPts val="2400"/>
              <a:buChar char="▪"/>
            </a:pPr>
            <a:r>
              <a:rPr lang="en-US"/>
              <a:t>People have different interaction preferences</a:t>
            </a:r>
            <a:endParaRPr/>
          </a:p>
          <a:p>
            <a:pPr indent="-285750" lvl="1" marL="685800" rtl="0" algn="just">
              <a:lnSpc>
                <a:spcPct val="90000"/>
              </a:lnSpc>
              <a:spcBef>
                <a:spcPts val="0"/>
              </a:spcBef>
              <a:spcAft>
                <a:spcPts val="0"/>
              </a:spcAft>
              <a:buSzPts val="2000"/>
              <a:buChar char="-"/>
            </a:pPr>
            <a:r>
              <a:rPr lang="en-US"/>
              <a:t>Some like pictures, and some like text.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3: User Control &amp; Freedom</a:t>
            </a:r>
            <a:endParaRPr/>
          </a:p>
        </p:txBody>
      </p:sp>
      <p:sp>
        <p:nvSpPr>
          <p:cNvPr id="269" name="Google Shape;269;p35"/>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ser control and freedom" id="270" name="Google Shape;270;p35"/>
          <p:cNvPicPr preferRelativeResize="0"/>
          <p:nvPr/>
        </p:nvPicPr>
        <p:blipFill rotWithShape="1">
          <a:blip r:embed="rId3">
            <a:alphaModFix/>
          </a:blip>
          <a:srcRect b="0" l="0" r="0" t="0"/>
          <a:stretch/>
        </p:blipFill>
        <p:spPr>
          <a:xfrm>
            <a:off x="1066800" y="2277533"/>
            <a:ext cx="5966367" cy="3945467"/>
          </a:xfrm>
          <a:prstGeom prst="rect">
            <a:avLst/>
          </a:prstGeom>
          <a:noFill/>
          <a:ln>
            <a:noFill/>
          </a:ln>
        </p:spPr>
      </p:pic>
      <p:sp>
        <p:nvSpPr>
          <p:cNvPr id="271" name="Google Shape;271;p35"/>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Google Docs showing undo and redo options.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3: User Control &amp; Freedom</a:t>
            </a:r>
            <a:endParaRPr/>
          </a:p>
        </p:txBody>
      </p:sp>
      <p:sp>
        <p:nvSpPr>
          <p:cNvPr id="277" name="Google Shape;277;p36"/>
          <p:cNvSpPr txBox="1"/>
          <p:nvPr>
            <p:ph idx="1" type="body"/>
          </p:nvPr>
        </p:nvSpPr>
        <p:spPr>
          <a:xfrm>
            <a:off x="431908" y="1296140"/>
            <a:ext cx="8331092" cy="9009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A Back link which returns users to a previous page or screen</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78" name="Google Shape;278;p36"/>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79" name="Google Shape;279;p36"/>
          <p:cNvPicPr preferRelativeResize="0"/>
          <p:nvPr/>
        </p:nvPicPr>
        <p:blipFill rotWithShape="1">
          <a:blip r:embed="rId3">
            <a:alphaModFix/>
          </a:blip>
          <a:srcRect b="0" l="0" r="0" t="0"/>
          <a:stretch/>
        </p:blipFill>
        <p:spPr>
          <a:xfrm>
            <a:off x="1228410" y="1899876"/>
            <a:ext cx="5587257" cy="45506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1" type="body"/>
          </p:nvPr>
        </p:nvSpPr>
        <p:spPr>
          <a:xfrm>
            <a:off x="431908" y="1296140"/>
            <a:ext cx="8331092" cy="9009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000"/>
              <a:buFont typeface="Noto Sans Symbols"/>
              <a:buChar char="▪"/>
            </a:pPr>
            <a:r>
              <a:rPr lang="en-US" sz="2000"/>
              <a:t>On mobile, some designers try to save space by using the </a:t>
            </a:r>
            <a:r>
              <a:rPr i="1" lang="en-US" sz="2000"/>
              <a:t>X</a:t>
            </a:r>
            <a:r>
              <a:rPr lang="en-US" sz="2000"/>
              <a:t> icon, instead of </a:t>
            </a:r>
            <a:r>
              <a:rPr i="1" lang="en-US" sz="2000"/>
              <a:t>Cancel</a:t>
            </a:r>
            <a:r>
              <a:rPr lang="en-US" sz="2000"/>
              <a:t>. Unfortunately, sometimes </a:t>
            </a:r>
            <a:r>
              <a:rPr i="1" lang="en-US" sz="2000" u="sng">
                <a:solidFill>
                  <a:schemeClr val="hlink"/>
                </a:solidFill>
                <a:hlinkClick r:id="rId3"/>
              </a:rPr>
              <a:t>X</a:t>
            </a:r>
            <a:r>
              <a:rPr lang="en-US" sz="2000" u="sng">
                <a:solidFill>
                  <a:schemeClr val="hlink"/>
                </a:solidFill>
                <a:hlinkClick r:id="rId4"/>
              </a:rPr>
              <a:t> can be mistaken for </a:t>
            </a:r>
            <a:r>
              <a:rPr i="1" lang="en-US" sz="2000" u="sng">
                <a:solidFill>
                  <a:schemeClr val="hlink"/>
                </a:solidFill>
                <a:hlinkClick r:id="rId5"/>
              </a:rPr>
              <a:t>Close</a:t>
            </a:r>
            <a:r>
              <a:rPr lang="en-US" sz="2000" u="sng">
                <a:solidFill>
                  <a:schemeClr val="hlink"/>
                </a:solidFill>
                <a:hlinkClick r:id="rId6"/>
              </a:rPr>
              <a:t>, rather than </a:t>
            </a:r>
            <a:r>
              <a:rPr i="1" lang="en-US" sz="2000" u="sng">
                <a:solidFill>
                  <a:schemeClr val="hlink"/>
                </a:solidFill>
                <a:hlinkClick r:id="rId7"/>
              </a:rPr>
              <a:t>Cancel</a:t>
            </a:r>
            <a:r>
              <a:rPr lang="en-US" sz="2000"/>
              <a:t>.</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285" name="Google Shape;285;p3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3: User Control &amp; Freedom</a:t>
            </a:r>
            <a:endParaRPr/>
          </a:p>
        </p:txBody>
      </p:sp>
      <p:sp>
        <p:nvSpPr>
          <p:cNvPr id="286" name="Google Shape;286;p37"/>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from the Wealthfront app (a finance app) is shown. The user has begun a multi-step process to transfer money from an investment account to a current account. The user is provided the option to finalize the transfer, cancel the transfer through an 'X' icon and go back a step in the transfer process by clicking on a back arrow icon." id="287" name="Google Shape;287;p37"/>
          <p:cNvPicPr preferRelativeResize="0"/>
          <p:nvPr/>
        </p:nvPicPr>
        <p:blipFill rotWithShape="1">
          <a:blip r:embed="rId8">
            <a:alphaModFix/>
          </a:blip>
          <a:srcRect b="0" l="0" r="0" t="0"/>
          <a:stretch/>
        </p:blipFill>
        <p:spPr>
          <a:xfrm>
            <a:off x="3376307" y="2116185"/>
            <a:ext cx="2061045" cy="44606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4: Consistency and standards</a:t>
            </a:r>
            <a:endParaRPr/>
          </a:p>
        </p:txBody>
      </p:sp>
      <p:sp>
        <p:nvSpPr>
          <p:cNvPr id="293" name="Google Shape;293;p38"/>
          <p:cNvSpPr txBox="1"/>
          <p:nvPr>
            <p:ph idx="1" type="body"/>
          </p:nvPr>
        </p:nvSpPr>
        <p:spPr>
          <a:xfrm>
            <a:off x="431908" y="1296140"/>
            <a:ext cx="7101501" cy="5287208"/>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This heuristic is about keeping the same language throughout the system to avoid confusing the user.</a:t>
            </a:r>
            <a:endParaRPr/>
          </a:p>
          <a:p>
            <a:pPr indent="-285750" lvl="1" marL="685800" rtl="0" algn="just">
              <a:lnSpc>
                <a:spcPct val="100000"/>
              </a:lnSpc>
              <a:spcBef>
                <a:spcPts val="0"/>
              </a:spcBef>
              <a:spcAft>
                <a:spcPts val="0"/>
              </a:spcAft>
              <a:buSzPts val="2000"/>
              <a:buChar char="-"/>
            </a:pPr>
            <a:r>
              <a:rPr lang="en-US"/>
              <a:t>So when users interact with a product, they should have no doubts about the meaning of words, icons, or symbols used.</a:t>
            </a:r>
            <a:endParaRPr/>
          </a:p>
          <a:p>
            <a:pPr indent="0" lvl="0" marL="28575" rtl="0" algn="just">
              <a:lnSpc>
                <a:spcPct val="100000"/>
              </a:lnSpc>
              <a:spcBef>
                <a:spcPts val="450"/>
              </a:spcBef>
              <a:spcAft>
                <a:spcPts val="0"/>
              </a:spcAft>
              <a:buSzPts val="2400"/>
              <a:buNone/>
            </a:pPr>
            <a:r>
              <a:t/>
            </a:r>
            <a:endParaRPr/>
          </a:p>
          <a:p>
            <a:pPr indent="-314325" lvl="0" marL="342900" rtl="0" algn="just">
              <a:lnSpc>
                <a:spcPct val="100000"/>
              </a:lnSpc>
              <a:spcBef>
                <a:spcPts val="450"/>
              </a:spcBef>
              <a:spcAft>
                <a:spcPts val="0"/>
              </a:spcAft>
              <a:buSzPts val="2400"/>
              <a:buFont typeface="Noto Sans Symbols"/>
              <a:buChar char="▪"/>
            </a:pPr>
            <a:r>
              <a:rPr lang="en-US"/>
              <a:t>Designers should create a consistent design that speaks the same language and treats similar things in the same way.</a:t>
            </a:r>
            <a:endParaRPr/>
          </a:p>
        </p:txBody>
      </p:sp>
      <p:sp>
        <p:nvSpPr>
          <p:cNvPr id="294" name="Google Shape;294;p38"/>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heuristics #4: consistency and standards" id="295" name="Google Shape;295;p38"/>
          <p:cNvPicPr preferRelativeResize="0"/>
          <p:nvPr/>
        </p:nvPicPr>
        <p:blipFill rotWithShape="1">
          <a:blip r:embed="rId3">
            <a:alphaModFix/>
          </a:blip>
          <a:srcRect b="4440" l="39773" r="39204" t="4859"/>
          <a:stretch/>
        </p:blipFill>
        <p:spPr>
          <a:xfrm>
            <a:off x="7637318" y="1984663"/>
            <a:ext cx="1412947"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4: Consistency and standards</a:t>
            </a:r>
            <a:endParaRPr/>
          </a:p>
        </p:txBody>
      </p:sp>
      <p:sp>
        <p:nvSpPr>
          <p:cNvPr id="301" name="Google Shape;301;p39"/>
          <p:cNvSpPr txBox="1"/>
          <p:nvPr>
            <p:ph idx="1" type="body"/>
          </p:nvPr>
        </p:nvSpPr>
        <p:spPr>
          <a:xfrm>
            <a:off x="431908" y="1296140"/>
            <a:ext cx="7975492" cy="5287208"/>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Microsoft Office utilizes a ribbon across its products that is used for accomplishing tasks within each tool. </a:t>
            </a:r>
            <a:endParaRPr/>
          </a:p>
        </p:txBody>
      </p:sp>
      <p:sp>
        <p:nvSpPr>
          <p:cNvPr id="302" name="Google Shape;302;p39"/>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Microsoft Office ribbon of tools for Word, Excel, and PowerPoint, displaying text controls" id="303" name="Google Shape;303;p39"/>
          <p:cNvPicPr preferRelativeResize="0"/>
          <p:nvPr/>
        </p:nvPicPr>
        <p:blipFill rotWithShape="1">
          <a:blip r:embed="rId3">
            <a:alphaModFix/>
          </a:blip>
          <a:srcRect b="0" l="0" r="0" t="0"/>
          <a:stretch/>
        </p:blipFill>
        <p:spPr>
          <a:xfrm>
            <a:off x="0" y="2681650"/>
            <a:ext cx="9144000" cy="25161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4: Consistency and standards</a:t>
            </a:r>
            <a:endParaRPr/>
          </a:p>
        </p:txBody>
      </p:sp>
      <p:sp>
        <p:nvSpPr>
          <p:cNvPr id="309" name="Google Shape;309;p40"/>
          <p:cNvSpPr txBox="1"/>
          <p:nvPr>
            <p:ph idx="1" type="body"/>
          </p:nvPr>
        </p:nvSpPr>
        <p:spPr>
          <a:xfrm>
            <a:off x="431908" y="1296140"/>
            <a:ext cx="7975492" cy="5287208"/>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1800"/>
              <a:buFont typeface="Noto Sans Symbols"/>
              <a:buChar char="▪"/>
            </a:pPr>
            <a:r>
              <a:rPr lang="en-US" sz="1800"/>
              <a:t>Ensure consistency in the placement of form fields and buttons, especially for multipage forms or wizards. Will you place the call-to-action on the left and the </a:t>
            </a:r>
            <a:r>
              <a:rPr i="1" lang="en-US" sz="1800"/>
              <a:t>Cancel</a:t>
            </a:r>
            <a:r>
              <a:rPr lang="en-US" sz="1800"/>
              <a:t> button on the right, or vice versa? How will you designate fields as required? Regardless of the answers to those questions, make sure that each form on the site is designed in the same way.</a:t>
            </a:r>
            <a:endParaRPr/>
          </a:p>
        </p:txBody>
      </p:sp>
      <p:sp>
        <p:nvSpPr>
          <p:cNvPr id="310" name="Google Shape;310;p40"/>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Three modals showing the different order of call-to-action buttons" id="311" name="Google Shape;311;p40"/>
          <p:cNvPicPr preferRelativeResize="0"/>
          <p:nvPr/>
        </p:nvPicPr>
        <p:blipFill rotWithShape="1">
          <a:blip r:embed="rId3">
            <a:alphaModFix/>
          </a:blip>
          <a:srcRect b="0" l="0" r="0" t="0"/>
          <a:stretch/>
        </p:blipFill>
        <p:spPr>
          <a:xfrm>
            <a:off x="716141" y="2923817"/>
            <a:ext cx="7232854" cy="35463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4: Consistency and standards</a:t>
            </a:r>
            <a:endParaRPr/>
          </a:p>
        </p:txBody>
      </p:sp>
      <p:sp>
        <p:nvSpPr>
          <p:cNvPr id="317" name="Google Shape;317;p41"/>
          <p:cNvSpPr txBox="1"/>
          <p:nvPr>
            <p:ph idx="1" type="body"/>
          </p:nvPr>
        </p:nvSpPr>
        <p:spPr>
          <a:xfrm>
            <a:off x="431908" y="1148087"/>
            <a:ext cx="7975492" cy="5287208"/>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000"/>
              <a:buFont typeface="Noto Sans Symbols"/>
              <a:buChar char="▪"/>
            </a:pPr>
            <a:r>
              <a:rPr lang="en-US" sz="2000"/>
              <a:t>Whenever possible, help users enter data by designing form fields that will eliminate the need to guess how the entry should be formatted; apply these guidelines to all instances of collecting data on your site.</a:t>
            </a:r>
            <a:endParaRPr/>
          </a:p>
        </p:txBody>
      </p:sp>
      <p:sp>
        <p:nvSpPr>
          <p:cNvPr id="318" name="Google Shape;318;p41"/>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nimated GIF: User enters phone number without adding additional formatting, such as parentheses and dashes" id="319" name="Google Shape;319;p41"/>
          <p:cNvPicPr preferRelativeResize="0"/>
          <p:nvPr/>
        </p:nvPicPr>
        <p:blipFill rotWithShape="1">
          <a:blip r:embed="rId3">
            <a:alphaModFix/>
          </a:blip>
          <a:srcRect b="0" l="0" r="0" t="0"/>
          <a:stretch/>
        </p:blipFill>
        <p:spPr>
          <a:xfrm>
            <a:off x="3037270" y="2177143"/>
            <a:ext cx="2187874" cy="450444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5: Error Prevention</a:t>
            </a:r>
            <a:endParaRPr/>
          </a:p>
        </p:txBody>
      </p:sp>
      <p:sp>
        <p:nvSpPr>
          <p:cNvPr id="325" name="Google Shape;325;p42"/>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This Nielsen heuristic proposes that a good design should always prevent problems from occurring.</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326" name="Google Shape;326;p42"/>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Error prevention, heuristic principles" id="327" name="Google Shape;327;p42"/>
          <p:cNvPicPr preferRelativeResize="0"/>
          <p:nvPr/>
        </p:nvPicPr>
        <p:blipFill rotWithShape="1">
          <a:blip r:embed="rId3">
            <a:alphaModFix/>
          </a:blip>
          <a:srcRect b="0" l="0" r="0" t="0"/>
          <a:stretch/>
        </p:blipFill>
        <p:spPr>
          <a:xfrm>
            <a:off x="2787650" y="4530725"/>
            <a:ext cx="3105150" cy="1708150"/>
          </a:xfrm>
          <a:prstGeom prst="rect">
            <a:avLst/>
          </a:prstGeom>
          <a:noFill/>
          <a:ln>
            <a:noFill/>
          </a:ln>
        </p:spPr>
      </p:pic>
      <p:pic>
        <p:nvPicPr>
          <p:cNvPr id="328" name="Google Shape;328;p42"/>
          <p:cNvPicPr preferRelativeResize="0"/>
          <p:nvPr/>
        </p:nvPicPr>
        <p:blipFill rotWithShape="1">
          <a:blip r:embed="rId4">
            <a:alphaModFix/>
          </a:blip>
          <a:srcRect b="0" l="0" r="0" t="0"/>
          <a:stretch/>
        </p:blipFill>
        <p:spPr>
          <a:xfrm>
            <a:off x="3145365" y="2213936"/>
            <a:ext cx="2197101" cy="205978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5: Error Prevention</a:t>
            </a:r>
            <a:endParaRPr/>
          </a:p>
        </p:txBody>
      </p:sp>
      <p:sp>
        <p:nvSpPr>
          <p:cNvPr id="334" name="Google Shape;334;p4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Include helpful constraints.</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335" name="Google Shape;335;p4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outhwest Airlines calendar picker interface" id="336" name="Google Shape;336;p43"/>
          <p:cNvPicPr preferRelativeResize="0"/>
          <p:nvPr/>
        </p:nvPicPr>
        <p:blipFill rotWithShape="1">
          <a:blip r:embed="rId3">
            <a:alphaModFix/>
          </a:blip>
          <a:srcRect b="0" l="0" r="0" t="0"/>
          <a:stretch/>
        </p:blipFill>
        <p:spPr>
          <a:xfrm>
            <a:off x="955903" y="2147298"/>
            <a:ext cx="7300246" cy="385290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6: Recognition Rather than Recall</a:t>
            </a:r>
            <a:endParaRPr/>
          </a:p>
        </p:txBody>
      </p:sp>
      <p:sp>
        <p:nvSpPr>
          <p:cNvPr id="342" name="Google Shape;342;p44"/>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Psychologists like to distinguish between two types of memory retrieval: </a:t>
            </a:r>
            <a:endParaRPr/>
          </a:p>
          <a:p>
            <a:pPr indent="-285750" lvl="1" marL="685800" rtl="0" algn="just">
              <a:lnSpc>
                <a:spcPct val="100000"/>
              </a:lnSpc>
              <a:spcBef>
                <a:spcPts val="0"/>
              </a:spcBef>
              <a:spcAft>
                <a:spcPts val="0"/>
              </a:spcAft>
              <a:buSzPts val="2000"/>
              <a:buChar char="-"/>
            </a:pPr>
            <a:r>
              <a:rPr lang="en-US"/>
              <a:t>recognition versus recall.</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b="1" lang="en-US"/>
              <a:t>Recognition</a:t>
            </a:r>
            <a:r>
              <a:rPr lang="en-US"/>
              <a:t> refers to our ability to “recognize” an event or piece of information as being familiar, while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b="1" lang="en-US"/>
              <a:t>Recall</a:t>
            </a:r>
            <a:r>
              <a:rPr lang="en-US"/>
              <a:t> designates the retrieval of related details from memory.</a:t>
            </a:r>
            <a:endParaRPr/>
          </a:p>
        </p:txBody>
      </p:sp>
      <p:sp>
        <p:nvSpPr>
          <p:cNvPr id="343" name="Google Shape;343;p4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What is Usability? </a:t>
            </a:r>
            <a:endParaRPr/>
          </a:p>
        </p:txBody>
      </p:sp>
      <p:sp>
        <p:nvSpPr>
          <p:cNvPr id="83" name="Google Shape;83;p9"/>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b="1" lang="en-US"/>
              <a:t>Usability</a:t>
            </a:r>
            <a:r>
              <a:rPr lang="en-US"/>
              <a:t> is the ease of use and learnability of a human-made object such as a software application, website, book, tool, process, or anything a human interacts with.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Allowing intended users to accomplish their tasks in the best way possible.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How well can users use the system’s functionality?</a:t>
            </a:r>
            <a:endParaRPr/>
          </a:p>
          <a:p>
            <a:pPr indent="-161925" lvl="0" marL="342900" rtl="0" algn="just">
              <a:lnSpc>
                <a:spcPct val="100000"/>
              </a:lnSpc>
              <a:spcBef>
                <a:spcPts val="450"/>
              </a:spcBef>
              <a:spcAft>
                <a:spcPts val="0"/>
              </a:spcAft>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6: Recognition Rather than Recall</a:t>
            </a:r>
            <a:endParaRPr/>
          </a:p>
        </p:txBody>
      </p:sp>
      <p:sp>
        <p:nvSpPr>
          <p:cNvPr id="349" name="Google Shape;349;p45"/>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0" name="Google Shape;350;p45"/>
          <p:cNvPicPr preferRelativeResize="0"/>
          <p:nvPr/>
        </p:nvPicPr>
        <p:blipFill rotWithShape="1">
          <a:blip r:embed="rId3">
            <a:alphaModFix/>
          </a:blip>
          <a:srcRect b="0" l="0" r="0" t="0"/>
          <a:stretch/>
        </p:blipFill>
        <p:spPr>
          <a:xfrm>
            <a:off x="735581" y="2343496"/>
            <a:ext cx="3565485" cy="2171008"/>
          </a:xfrm>
          <a:prstGeom prst="rect">
            <a:avLst/>
          </a:prstGeom>
          <a:noFill/>
          <a:ln>
            <a:noFill/>
          </a:ln>
        </p:spPr>
      </p:pic>
      <p:pic>
        <p:nvPicPr>
          <p:cNvPr descr="heuristics #6: recognition rather than recall" id="351" name="Google Shape;351;p45"/>
          <p:cNvPicPr preferRelativeResize="0"/>
          <p:nvPr/>
        </p:nvPicPr>
        <p:blipFill rotWithShape="1">
          <a:blip r:embed="rId4">
            <a:alphaModFix/>
          </a:blip>
          <a:srcRect b="106" l="33889" r="34537" t="11516"/>
          <a:stretch/>
        </p:blipFill>
        <p:spPr>
          <a:xfrm>
            <a:off x="5147733" y="1464733"/>
            <a:ext cx="2887133" cy="439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6: Recognition Rather than Recall</a:t>
            </a:r>
            <a:endParaRPr/>
          </a:p>
        </p:txBody>
      </p:sp>
      <p:sp>
        <p:nvSpPr>
          <p:cNvPr id="357" name="Google Shape;357;p46"/>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8" name="Google Shape;358;p46"/>
          <p:cNvPicPr preferRelativeResize="0"/>
          <p:nvPr/>
        </p:nvPicPr>
        <p:blipFill rotWithShape="1">
          <a:blip r:embed="rId3">
            <a:alphaModFix/>
          </a:blip>
          <a:srcRect b="0" l="0" r="0" t="0"/>
          <a:stretch/>
        </p:blipFill>
        <p:spPr>
          <a:xfrm>
            <a:off x="195476" y="2273732"/>
            <a:ext cx="3565485" cy="2171008"/>
          </a:xfrm>
          <a:prstGeom prst="rect">
            <a:avLst/>
          </a:prstGeom>
          <a:noFill/>
          <a:ln>
            <a:noFill/>
          </a:ln>
        </p:spPr>
      </p:pic>
      <p:pic>
        <p:nvPicPr>
          <p:cNvPr descr="https://media.nngroup.com/media/editor/2024/01/15/amazon.png" id="359" name="Google Shape;359;p46"/>
          <p:cNvPicPr preferRelativeResize="0"/>
          <p:nvPr/>
        </p:nvPicPr>
        <p:blipFill rotWithShape="1">
          <a:blip r:embed="rId4">
            <a:alphaModFix/>
          </a:blip>
          <a:srcRect b="0" l="0" r="0" t="0"/>
          <a:stretch/>
        </p:blipFill>
        <p:spPr>
          <a:xfrm>
            <a:off x="3874117" y="2049882"/>
            <a:ext cx="4888883" cy="270836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7: Flexibility and Efficiency of Use</a:t>
            </a:r>
            <a:endParaRPr/>
          </a:p>
        </p:txBody>
      </p:sp>
      <p:sp>
        <p:nvSpPr>
          <p:cNvPr id="365" name="Google Shape;365;p47"/>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66" name="Google Shape;366;p47"/>
          <p:cNvPicPr preferRelativeResize="0"/>
          <p:nvPr/>
        </p:nvPicPr>
        <p:blipFill rotWithShape="1">
          <a:blip r:embed="rId3">
            <a:alphaModFix/>
          </a:blip>
          <a:srcRect b="0" l="0" r="0" t="0"/>
          <a:stretch/>
        </p:blipFill>
        <p:spPr>
          <a:xfrm>
            <a:off x="2241554" y="2460251"/>
            <a:ext cx="4366638" cy="3101609"/>
          </a:xfrm>
          <a:prstGeom prst="rect">
            <a:avLst/>
          </a:prstGeom>
          <a:noFill/>
          <a:ln>
            <a:noFill/>
          </a:ln>
        </p:spPr>
      </p:pic>
      <p:sp>
        <p:nvSpPr>
          <p:cNvPr id="367" name="Google Shape;367;p47"/>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Your designs should benefit both inexperienced and experienced users.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7: Flexibility and Efficiency of Use</a:t>
            </a:r>
            <a:endParaRPr/>
          </a:p>
        </p:txBody>
      </p:sp>
      <p:sp>
        <p:nvSpPr>
          <p:cNvPr id="373" name="Google Shape;373;p48"/>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74" name="Google Shape;374;p48"/>
          <p:cNvPicPr preferRelativeResize="0"/>
          <p:nvPr/>
        </p:nvPicPr>
        <p:blipFill rotWithShape="1">
          <a:blip r:embed="rId3">
            <a:alphaModFix/>
          </a:blip>
          <a:srcRect b="0" l="0" r="0" t="0"/>
          <a:stretch/>
        </p:blipFill>
        <p:spPr>
          <a:xfrm>
            <a:off x="390951" y="1276163"/>
            <a:ext cx="3711262" cy="4305673"/>
          </a:xfrm>
          <a:prstGeom prst="rect">
            <a:avLst/>
          </a:prstGeom>
          <a:noFill/>
          <a:ln>
            <a:noFill/>
          </a:ln>
        </p:spPr>
      </p:pic>
      <p:pic>
        <p:nvPicPr>
          <p:cNvPr id="375" name="Google Shape;375;p48"/>
          <p:cNvPicPr preferRelativeResize="0"/>
          <p:nvPr/>
        </p:nvPicPr>
        <p:blipFill rotWithShape="1">
          <a:blip r:embed="rId4">
            <a:alphaModFix/>
          </a:blip>
          <a:srcRect b="0" l="0" r="0" t="0"/>
          <a:stretch/>
        </p:blipFill>
        <p:spPr>
          <a:xfrm>
            <a:off x="4587833" y="1346142"/>
            <a:ext cx="3596952" cy="1158340"/>
          </a:xfrm>
          <a:prstGeom prst="rect">
            <a:avLst/>
          </a:prstGeom>
          <a:noFill/>
          <a:ln>
            <a:noFill/>
          </a:ln>
        </p:spPr>
      </p:pic>
      <p:pic>
        <p:nvPicPr>
          <p:cNvPr id="376" name="Google Shape;376;p48"/>
          <p:cNvPicPr preferRelativeResize="0"/>
          <p:nvPr/>
        </p:nvPicPr>
        <p:blipFill rotWithShape="1">
          <a:blip r:embed="rId5">
            <a:alphaModFix/>
          </a:blip>
          <a:srcRect b="0" l="0" r="0" t="0"/>
          <a:stretch/>
        </p:blipFill>
        <p:spPr>
          <a:xfrm>
            <a:off x="4721194" y="2811491"/>
            <a:ext cx="3330229" cy="24233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8: Aesthetic and Minimalist Design </a:t>
            </a:r>
            <a:endParaRPr sz="3200"/>
          </a:p>
        </p:txBody>
      </p:sp>
      <p:sp>
        <p:nvSpPr>
          <p:cNvPr id="382" name="Google Shape;382;p49"/>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Focus on </a:t>
            </a:r>
            <a:r>
              <a:rPr lang="en-US">
                <a:solidFill>
                  <a:srgbClr val="00B050"/>
                </a:solidFill>
              </a:rPr>
              <a:t>essentials</a:t>
            </a:r>
            <a:endParaRPr/>
          </a:p>
          <a:p>
            <a:pPr indent="-285750" lvl="1" marL="685800" rtl="0" algn="just">
              <a:lnSpc>
                <a:spcPct val="100000"/>
              </a:lnSpc>
              <a:spcBef>
                <a:spcPts val="0"/>
              </a:spcBef>
              <a:spcAft>
                <a:spcPts val="0"/>
              </a:spcAft>
              <a:buSzPts val="2000"/>
              <a:buChar char="-"/>
            </a:pPr>
            <a:r>
              <a:rPr lang="en-US">
                <a:solidFill>
                  <a:schemeClr val="accent4"/>
                </a:solidFill>
              </a:rPr>
              <a:t>Ask: what would it be like if we</a:t>
            </a:r>
            <a:endParaRPr/>
          </a:p>
          <a:p>
            <a:pPr indent="-285750" lvl="2" marL="1028700" rtl="0" algn="just">
              <a:lnSpc>
                <a:spcPct val="100000"/>
              </a:lnSpc>
              <a:spcBef>
                <a:spcPts val="0"/>
              </a:spcBef>
              <a:spcAft>
                <a:spcPts val="0"/>
              </a:spcAft>
              <a:buSzPts val="1600"/>
              <a:buChar char="•"/>
            </a:pPr>
            <a:r>
              <a:rPr lang="en-US">
                <a:solidFill>
                  <a:schemeClr val="accent4"/>
                </a:solidFill>
              </a:rPr>
              <a:t>Left this out</a:t>
            </a:r>
            <a:endParaRPr/>
          </a:p>
          <a:p>
            <a:pPr indent="-285750" lvl="2" marL="1028700" rtl="0" algn="just">
              <a:lnSpc>
                <a:spcPct val="100000"/>
              </a:lnSpc>
              <a:spcBef>
                <a:spcPts val="0"/>
              </a:spcBef>
              <a:spcAft>
                <a:spcPts val="0"/>
              </a:spcAft>
              <a:buSzPts val="1600"/>
              <a:buChar char="•"/>
            </a:pPr>
            <a:r>
              <a:rPr lang="en-US">
                <a:solidFill>
                  <a:schemeClr val="accent4"/>
                </a:solidFill>
              </a:rPr>
              <a:t>Left it to later</a:t>
            </a:r>
            <a:endParaRPr/>
          </a:p>
          <a:p>
            <a:pPr indent="-285750" lvl="2" marL="1028700" rtl="0" algn="just">
              <a:lnSpc>
                <a:spcPct val="100000"/>
              </a:lnSpc>
              <a:spcBef>
                <a:spcPts val="0"/>
              </a:spcBef>
              <a:spcAft>
                <a:spcPts val="0"/>
              </a:spcAft>
              <a:buSzPts val="1600"/>
              <a:buChar char="•"/>
            </a:pPr>
            <a:r>
              <a:rPr lang="en-US">
                <a:solidFill>
                  <a:schemeClr val="accent4"/>
                </a:solidFill>
              </a:rPr>
              <a:t>Put this somewhere else</a:t>
            </a:r>
            <a:endParaRPr/>
          </a:p>
          <a:p>
            <a:pPr indent="-263525" lvl="0" marL="342900" rtl="0" algn="just">
              <a:lnSpc>
                <a:spcPct val="100000"/>
              </a:lnSpc>
              <a:spcBef>
                <a:spcPts val="450"/>
              </a:spcBef>
              <a:spcAft>
                <a:spcPts val="0"/>
              </a:spcAft>
              <a:buSzPts val="800"/>
              <a:buFont typeface="Noto Sans Symbols"/>
              <a:buNone/>
            </a:pPr>
            <a:r>
              <a:t/>
            </a:r>
            <a:endParaRPr sz="800"/>
          </a:p>
          <a:p>
            <a:pPr indent="-314325" lvl="0" marL="342900" rtl="0" algn="just">
              <a:lnSpc>
                <a:spcPct val="100000"/>
              </a:lnSpc>
              <a:spcBef>
                <a:spcPts val="450"/>
              </a:spcBef>
              <a:spcAft>
                <a:spcPts val="0"/>
              </a:spcAft>
              <a:buSzPts val="2400"/>
              <a:buFont typeface="Noto Sans Symbols"/>
              <a:buChar char="▪"/>
            </a:pPr>
            <a:r>
              <a:rPr lang="en-US"/>
              <a:t>Focus on the user’s </a:t>
            </a:r>
            <a:r>
              <a:rPr lang="en-US">
                <a:solidFill>
                  <a:srgbClr val="FF0000"/>
                </a:solidFill>
              </a:rPr>
              <a:t>primary goals</a:t>
            </a:r>
            <a:endParaRPr sz="800"/>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Get help from </a:t>
            </a:r>
            <a:r>
              <a:rPr lang="en-US">
                <a:solidFill>
                  <a:srgbClr val="0070C0"/>
                </a:solidFill>
              </a:rPr>
              <a:t>artists and graphic designers</a:t>
            </a:r>
            <a:endParaRPr/>
          </a:p>
          <a:p>
            <a:pPr indent="-161925" lvl="0" marL="342900" rtl="0" algn="just">
              <a:lnSpc>
                <a:spcPct val="100000"/>
              </a:lnSpc>
              <a:spcBef>
                <a:spcPts val="450"/>
              </a:spcBef>
              <a:spcAft>
                <a:spcPts val="0"/>
              </a:spcAft>
              <a:buSzPts val="2400"/>
              <a:buFont typeface="Noto Sans Symbols"/>
              <a:buNone/>
            </a:pPr>
            <a:r>
              <a:t/>
            </a:r>
            <a:endParaRPr/>
          </a:p>
        </p:txBody>
      </p:sp>
      <p:sp>
        <p:nvSpPr>
          <p:cNvPr id="383" name="Google Shape;383;p49"/>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creenshot of the Smart Countdown Timer desktop app, which features a minimalist design with &quot;zen mode&quot;" id="384" name="Google Shape;384;p49"/>
          <p:cNvPicPr preferRelativeResize="0"/>
          <p:nvPr/>
        </p:nvPicPr>
        <p:blipFill rotWithShape="1">
          <a:blip r:embed="rId3">
            <a:alphaModFix/>
          </a:blip>
          <a:srcRect b="0" l="0" r="0" t="0"/>
          <a:stretch/>
        </p:blipFill>
        <p:spPr>
          <a:xfrm>
            <a:off x="1608667" y="4523317"/>
            <a:ext cx="5503333" cy="1450309"/>
          </a:xfrm>
          <a:prstGeom prst="rect">
            <a:avLst/>
          </a:prstGeom>
          <a:noFill/>
          <a:ln>
            <a:noFill/>
          </a:ln>
        </p:spPr>
      </p:pic>
      <p:sp>
        <p:nvSpPr>
          <p:cNvPr id="385" name="Google Shape;385;p49"/>
          <p:cNvSpPr txBox="1"/>
          <p:nvPr/>
        </p:nvSpPr>
        <p:spPr>
          <a:xfrm>
            <a:off x="1737649" y="5969785"/>
            <a:ext cx="2451154"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1400" u="none" cap="none" strike="noStrike">
                <a:solidFill>
                  <a:srgbClr val="444444"/>
                </a:solidFill>
                <a:latin typeface="Arial"/>
                <a:ea typeface="Arial"/>
                <a:cs typeface="Arial"/>
                <a:sym typeface="Arial"/>
              </a:rPr>
              <a:t>in the </a:t>
            </a:r>
            <a:r>
              <a:rPr b="1" i="1" lang="en-US" sz="1400" u="none" cap="none" strike="noStrike">
                <a:solidFill>
                  <a:srgbClr val="444444"/>
                </a:solidFill>
                <a:latin typeface="Arial"/>
                <a:ea typeface="Arial"/>
                <a:cs typeface="Arial"/>
                <a:sym typeface="Arial"/>
              </a:rPr>
              <a:t>idle</a:t>
            </a:r>
            <a:r>
              <a:rPr b="0" i="1" lang="en-US" sz="1400" u="none" cap="none" strike="noStrike">
                <a:solidFill>
                  <a:srgbClr val="444444"/>
                </a:solidFill>
                <a:latin typeface="Arial"/>
                <a:ea typeface="Arial"/>
                <a:cs typeface="Arial"/>
                <a:sym typeface="Arial"/>
              </a:rPr>
              <a:t> state, the time remaining in the countdown is the only available information</a:t>
            </a:r>
            <a:endParaRPr b="0" i="0" sz="1400" u="none" cap="none" strike="noStrike">
              <a:solidFill>
                <a:schemeClr val="dk1"/>
              </a:solidFill>
              <a:latin typeface="Arial"/>
              <a:ea typeface="Arial"/>
              <a:cs typeface="Arial"/>
              <a:sym typeface="Arial"/>
            </a:endParaRPr>
          </a:p>
        </p:txBody>
      </p:sp>
      <p:sp>
        <p:nvSpPr>
          <p:cNvPr id="386" name="Google Shape;386;p49"/>
          <p:cNvSpPr txBox="1"/>
          <p:nvPr/>
        </p:nvSpPr>
        <p:spPr>
          <a:xfrm>
            <a:off x="4597454" y="6060128"/>
            <a:ext cx="23622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1400" u="none" cap="none" strike="noStrike">
                <a:solidFill>
                  <a:srgbClr val="444444"/>
                </a:solidFill>
                <a:latin typeface="Arial"/>
                <a:ea typeface="Arial"/>
                <a:cs typeface="Arial"/>
                <a:sym typeface="Arial"/>
              </a:rPr>
              <a:t>in the </a:t>
            </a:r>
            <a:r>
              <a:rPr b="1" i="1" lang="en-US" sz="1400" u="none" cap="none" strike="noStrike">
                <a:solidFill>
                  <a:srgbClr val="444444"/>
                </a:solidFill>
                <a:latin typeface="Arial"/>
                <a:ea typeface="Arial"/>
                <a:cs typeface="Arial"/>
                <a:sym typeface="Arial"/>
              </a:rPr>
              <a:t>hover</a:t>
            </a:r>
            <a:r>
              <a:rPr b="0" i="1" lang="en-US" sz="1400" u="none" cap="none" strike="noStrike">
                <a:solidFill>
                  <a:srgbClr val="444444"/>
                </a:solidFill>
                <a:latin typeface="Arial"/>
                <a:ea typeface="Arial"/>
                <a:cs typeface="Arial"/>
                <a:sym typeface="Arial"/>
              </a:rPr>
              <a:t> state, all controls are made visible</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8: Aesthetic and Minimalist Design </a:t>
            </a:r>
            <a:endParaRPr sz="3200"/>
          </a:p>
        </p:txBody>
      </p:sp>
      <p:sp>
        <p:nvSpPr>
          <p:cNvPr id="392" name="Google Shape;392;p50"/>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There are many </a:t>
            </a:r>
            <a:r>
              <a:rPr lang="en-US" u="sng">
                <a:solidFill>
                  <a:schemeClr val="hlink"/>
                </a:solidFill>
                <a:hlinkClick r:id="rId3"/>
              </a:rPr>
              <a:t>visual-design attributes</a:t>
            </a:r>
            <a:r>
              <a:rPr lang="en-US"/>
              <a:t> that impact whether a design will be aesthetically pleasing</a:t>
            </a:r>
            <a:endParaRPr/>
          </a:p>
        </p:txBody>
      </p:sp>
      <p:sp>
        <p:nvSpPr>
          <p:cNvPr id="393" name="Google Shape;393;p50"/>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creenshot of National Geographic desktop website" id="394" name="Google Shape;394;p50"/>
          <p:cNvPicPr preferRelativeResize="0"/>
          <p:nvPr/>
        </p:nvPicPr>
        <p:blipFill rotWithShape="1">
          <a:blip r:embed="rId4">
            <a:alphaModFix/>
          </a:blip>
          <a:srcRect b="0" l="0" r="0" t="0"/>
          <a:stretch/>
        </p:blipFill>
        <p:spPr>
          <a:xfrm>
            <a:off x="1393371" y="2202388"/>
            <a:ext cx="5834743" cy="43262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8: Aesthetic and Minimalist Design </a:t>
            </a:r>
            <a:endParaRPr sz="3200"/>
          </a:p>
        </p:txBody>
      </p:sp>
      <p:sp>
        <p:nvSpPr>
          <p:cNvPr id="400" name="Google Shape;400;p51"/>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b="1" lang="en-US"/>
              <a:t>Minimalist Design, Maximum Utility</a:t>
            </a:r>
            <a:endParaRPr/>
          </a:p>
        </p:txBody>
      </p:sp>
      <p:sp>
        <p:nvSpPr>
          <p:cNvPr id="401" name="Google Shape;401;p51"/>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creenshot of HelloBar website on desktop - which has a large text field and very little contextual information about what the site is about." id="402" name="Google Shape;402;p51"/>
          <p:cNvPicPr preferRelativeResize="0"/>
          <p:nvPr/>
        </p:nvPicPr>
        <p:blipFill rotWithShape="1">
          <a:blip r:embed="rId3">
            <a:alphaModFix/>
          </a:blip>
          <a:srcRect b="0" l="0" r="0" t="0"/>
          <a:stretch/>
        </p:blipFill>
        <p:spPr>
          <a:xfrm>
            <a:off x="1180003" y="1864658"/>
            <a:ext cx="6815660" cy="446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8: Aesthetic and Minimalist Design </a:t>
            </a:r>
            <a:endParaRPr sz="3200"/>
          </a:p>
        </p:txBody>
      </p:sp>
      <p:sp>
        <p:nvSpPr>
          <p:cNvPr id="408" name="Google Shape;408;p52"/>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b="1" lang="en-US"/>
              <a:t>Minimalist Design, Maximum Utility</a:t>
            </a:r>
            <a:endParaRPr/>
          </a:p>
        </p:txBody>
      </p:sp>
      <p:sp>
        <p:nvSpPr>
          <p:cNvPr id="409" name="Google Shape;409;p52"/>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creenshot of desktop version of 16Personalities.com on desktop, which features Myers Briggs personality assessments on a textured, layered design." id="410" name="Google Shape;410;p52"/>
          <p:cNvPicPr preferRelativeResize="0"/>
          <p:nvPr/>
        </p:nvPicPr>
        <p:blipFill rotWithShape="1">
          <a:blip r:embed="rId3">
            <a:alphaModFix/>
          </a:blip>
          <a:srcRect b="0" l="0" r="0" t="0"/>
          <a:stretch/>
        </p:blipFill>
        <p:spPr>
          <a:xfrm>
            <a:off x="501280" y="1924594"/>
            <a:ext cx="7731496" cy="39382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title"/>
          </p:nvPr>
        </p:nvSpPr>
        <p:spPr>
          <a:xfrm>
            <a:off x="412666" y="326906"/>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9: Help Users Recognize, Diagnose &amp; Recover from Errors</a:t>
            </a:r>
            <a:endParaRPr sz="3200"/>
          </a:p>
        </p:txBody>
      </p:sp>
      <p:sp>
        <p:nvSpPr>
          <p:cNvPr id="416" name="Google Shape;416;p53"/>
          <p:cNvSpPr txBox="1"/>
          <p:nvPr>
            <p:ph idx="1" type="body"/>
          </p:nvPr>
        </p:nvSpPr>
        <p:spPr>
          <a:xfrm>
            <a:off x="431908" y="1505148"/>
            <a:ext cx="8331092" cy="47998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Make error messages clear and useful</a:t>
            </a:r>
            <a:endParaRPr>
              <a:solidFill>
                <a:srgbClr val="00B050"/>
              </a:solidFill>
            </a:endParaRPr>
          </a:p>
          <a:p>
            <a:pPr indent="-285750" lvl="1" marL="685800" rtl="0" algn="just">
              <a:lnSpc>
                <a:spcPct val="100000"/>
              </a:lnSpc>
              <a:spcBef>
                <a:spcPts val="0"/>
              </a:spcBef>
              <a:spcAft>
                <a:spcPts val="0"/>
              </a:spcAft>
              <a:buSzPts val="2000"/>
              <a:buChar char="-"/>
            </a:pPr>
            <a:r>
              <a:rPr lang="en-US">
                <a:solidFill>
                  <a:srgbClr val="0070C0"/>
                </a:solidFill>
              </a:rPr>
              <a:t>Short</a:t>
            </a:r>
            <a:endParaRPr/>
          </a:p>
          <a:p>
            <a:pPr indent="-285750" lvl="1" marL="685800" rtl="0" algn="just">
              <a:lnSpc>
                <a:spcPct val="100000"/>
              </a:lnSpc>
              <a:spcBef>
                <a:spcPts val="0"/>
              </a:spcBef>
              <a:spcAft>
                <a:spcPts val="0"/>
              </a:spcAft>
              <a:buSzPts val="2000"/>
              <a:buChar char="-"/>
            </a:pPr>
            <a:r>
              <a:rPr lang="en-US">
                <a:solidFill>
                  <a:schemeClr val="accent4"/>
                </a:solidFill>
              </a:rPr>
              <a:t>Easy to </a:t>
            </a:r>
            <a:r>
              <a:rPr lang="en-US">
                <a:solidFill>
                  <a:srgbClr val="0070C0"/>
                </a:solidFill>
              </a:rPr>
              <a:t>see</a:t>
            </a:r>
            <a:endParaRPr/>
          </a:p>
          <a:p>
            <a:pPr indent="-285750" lvl="1" marL="685800" rtl="0" algn="just">
              <a:lnSpc>
                <a:spcPct val="100000"/>
              </a:lnSpc>
              <a:spcBef>
                <a:spcPts val="0"/>
              </a:spcBef>
              <a:spcAft>
                <a:spcPts val="0"/>
              </a:spcAft>
              <a:buSzPts val="2000"/>
              <a:buChar char="-"/>
            </a:pPr>
            <a:r>
              <a:rPr lang="en-US">
                <a:solidFill>
                  <a:schemeClr val="accent4"/>
                </a:solidFill>
              </a:rPr>
              <a:t>Ensure they</a:t>
            </a:r>
            <a:r>
              <a:rPr lang="en-US">
                <a:solidFill>
                  <a:srgbClr val="0070C0"/>
                </a:solidFill>
              </a:rPr>
              <a:t> immediately</a:t>
            </a:r>
            <a:r>
              <a:rPr lang="en-US">
                <a:solidFill>
                  <a:schemeClr val="accent4"/>
                </a:solidFill>
              </a:rPr>
              <a:t> appear </a:t>
            </a:r>
            <a:endParaRPr/>
          </a:p>
          <a:p>
            <a:pPr indent="-285750" lvl="1" marL="685800" rtl="0" algn="just">
              <a:lnSpc>
                <a:spcPct val="100000"/>
              </a:lnSpc>
              <a:spcBef>
                <a:spcPts val="0"/>
              </a:spcBef>
              <a:spcAft>
                <a:spcPts val="0"/>
              </a:spcAft>
              <a:buSzPts val="2000"/>
              <a:buChar char="-"/>
            </a:pPr>
            <a:r>
              <a:rPr lang="en-US">
                <a:solidFill>
                  <a:srgbClr val="0070C0"/>
                </a:solidFill>
              </a:rPr>
              <a:t>Highlight</a:t>
            </a:r>
            <a:r>
              <a:rPr lang="en-US">
                <a:solidFill>
                  <a:schemeClr val="accent4"/>
                </a:solidFill>
              </a:rPr>
              <a:t> the problematic data</a:t>
            </a:r>
            <a:endParaRPr/>
          </a:p>
          <a:p>
            <a:pPr indent="-285750" lvl="1" marL="685800" rtl="0" algn="just">
              <a:lnSpc>
                <a:spcPct val="100000"/>
              </a:lnSpc>
              <a:spcBef>
                <a:spcPts val="0"/>
              </a:spcBef>
              <a:spcAft>
                <a:spcPts val="0"/>
              </a:spcAft>
              <a:buSzPts val="2000"/>
              <a:buChar char="-"/>
            </a:pPr>
            <a:r>
              <a:rPr lang="en-US">
                <a:solidFill>
                  <a:schemeClr val="accent4"/>
                </a:solidFill>
              </a:rPr>
              <a:t>Use </a:t>
            </a:r>
            <a:r>
              <a:rPr lang="en-US">
                <a:solidFill>
                  <a:srgbClr val="0070C0"/>
                </a:solidFill>
              </a:rPr>
              <a:t>simple language</a:t>
            </a:r>
            <a:endParaRPr/>
          </a:p>
          <a:p>
            <a:pPr indent="-285750" lvl="1" marL="685800" rtl="0" algn="just">
              <a:lnSpc>
                <a:spcPct val="100000"/>
              </a:lnSpc>
              <a:spcBef>
                <a:spcPts val="0"/>
              </a:spcBef>
              <a:spcAft>
                <a:spcPts val="0"/>
              </a:spcAft>
              <a:buSzPts val="2000"/>
              <a:buChar char="-"/>
            </a:pPr>
            <a:r>
              <a:rPr lang="en-US">
                <a:solidFill>
                  <a:schemeClr val="accent4"/>
                </a:solidFill>
              </a:rPr>
              <a:t>Give a </a:t>
            </a:r>
            <a:r>
              <a:rPr lang="en-US">
                <a:solidFill>
                  <a:srgbClr val="0070C0"/>
                </a:solidFill>
              </a:rPr>
              <a:t>link to help</a:t>
            </a:r>
            <a:endParaRPr/>
          </a:p>
          <a:p>
            <a:pPr indent="-285750" lvl="1" marL="685800" rtl="0" algn="just">
              <a:lnSpc>
                <a:spcPct val="100000"/>
              </a:lnSpc>
              <a:spcBef>
                <a:spcPts val="0"/>
              </a:spcBef>
              <a:spcAft>
                <a:spcPts val="0"/>
              </a:spcAft>
              <a:buSzPts val="2000"/>
              <a:buChar char="-"/>
            </a:pPr>
            <a:r>
              <a:rPr lang="en-US">
                <a:solidFill>
                  <a:schemeClr val="accent4"/>
                </a:solidFill>
              </a:rPr>
              <a:t>Give </a:t>
            </a:r>
            <a:r>
              <a:rPr lang="en-US">
                <a:solidFill>
                  <a:srgbClr val="0070C0"/>
                </a:solidFill>
              </a:rPr>
              <a:t>suggestions for solutions</a:t>
            </a:r>
            <a:r>
              <a:rPr lang="en-US">
                <a:solidFill>
                  <a:schemeClr val="accent4"/>
                </a:solidFill>
              </a:rPr>
              <a:t> (even 1-click)</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Remember the Excel Example ☺</a:t>
            </a:r>
            <a:endParaRPr/>
          </a:p>
        </p:txBody>
      </p:sp>
      <p:sp>
        <p:nvSpPr>
          <p:cNvPr id="417" name="Google Shape;417;p5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9: Help Users Recognize, Diagnose &amp; Recover from Errors</a:t>
            </a:r>
            <a:endParaRPr sz="3200"/>
          </a:p>
        </p:txBody>
      </p:sp>
      <p:sp>
        <p:nvSpPr>
          <p:cNvPr id="423" name="Google Shape;423;p54"/>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Windows error messages</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Guiding the user to enter the valid email address</a:t>
            </a:r>
            <a:endParaRPr/>
          </a:p>
        </p:txBody>
      </p:sp>
      <p:sp>
        <p:nvSpPr>
          <p:cNvPr id="424" name="Google Shape;424;p5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5" name="Google Shape;425;p54"/>
          <p:cNvPicPr preferRelativeResize="0"/>
          <p:nvPr/>
        </p:nvPicPr>
        <p:blipFill rotWithShape="1">
          <a:blip r:embed="rId3">
            <a:alphaModFix/>
          </a:blip>
          <a:srcRect b="0" l="0" r="0" t="0"/>
          <a:stretch/>
        </p:blipFill>
        <p:spPr>
          <a:xfrm>
            <a:off x="1498599" y="1823509"/>
            <a:ext cx="4707468" cy="2101850"/>
          </a:xfrm>
          <a:prstGeom prst="rect">
            <a:avLst/>
          </a:prstGeom>
          <a:noFill/>
          <a:ln>
            <a:noFill/>
          </a:ln>
        </p:spPr>
      </p:pic>
      <p:pic>
        <p:nvPicPr>
          <p:cNvPr descr="Housing showing a cleaver error message guiding the user to input the correct email address." id="426" name="Google Shape;426;p54"/>
          <p:cNvPicPr preferRelativeResize="0"/>
          <p:nvPr/>
        </p:nvPicPr>
        <p:blipFill rotWithShape="1">
          <a:blip r:embed="rId4">
            <a:alphaModFix/>
          </a:blip>
          <a:srcRect b="47110" l="29259" r="29444" t="9802"/>
          <a:stretch/>
        </p:blipFill>
        <p:spPr>
          <a:xfrm>
            <a:off x="1642532" y="4452727"/>
            <a:ext cx="3776134" cy="22182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Why is Usability Important? </a:t>
            </a:r>
            <a:endParaRPr/>
          </a:p>
        </p:txBody>
      </p:sp>
      <p:sp>
        <p:nvSpPr>
          <p:cNvPr id="89" name="Google Shape;89;p10"/>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t>From the </a:t>
            </a:r>
            <a:r>
              <a:rPr b="1" lang="en-US"/>
              <a:t>user's</a:t>
            </a:r>
            <a:r>
              <a:rPr lang="en-US"/>
              <a:t> perspective </a:t>
            </a:r>
            <a:endParaRPr/>
          </a:p>
          <a:p>
            <a:pPr indent="-285750" lvl="1" marL="685800" rtl="0" algn="just">
              <a:lnSpc>
                <a:spcPct val="90000"/>
              </a:lnSpc>
              <a:spcBef>
                <a:spcPts val="0"/>
              </a:spcBef>
              <a:spcAft>
                <a:spcPts val="0"/>
              </a:spcAft>
              <a:buSzPts val="2000"/>
              <a:buChar char="-"/>
            </a:pPr>
            <a:r>
              <a:rPr lang="en-US"/>
              <a:t>Usability can make the difference between performing a task accurately and completely or not and enjoying the process or being frustrated. </a:t>
            </a:r>
            <a:endParaRPr/>
          </a:p>
          <a:p>
            <a:pPr indent="-161925" lvl="0" marL="342900" rtl="0" algn="just">
              <a:lnSpc>
                <a:spcPct val="80000"/>
              </a:lnSpc>
              <a:spcBef>
                <a:spcPts val="450"/>
              </a:spcBef>
              <a:spcAft>
                <a:spcPts val="0"/>
              </a:spcAft>
              <a:buSzPts val="2400"/>
              <a:buNone/>
            </a:pPr>
            <a:r>
              <a:t/>
            </a:r>
            <a:endParaRPr/>
          </a:p>
          <a:p>
            <a:pPr indent="-314325" lvl="0" marL="342900" rtl="0" algn="just">
              <a:lnSpc>
                <a:spcPct val="100000"/>
              </a:lnSpc>
              <a:spcBef>
                <a:spcPts val="450"/>
              </a:spcBef>
              <a:spcAft>
                <a:spcPts val="0"/>
              </a:spcAft>
              <a:buSzPts val="2400"/>
              <a:buFont typeface="Noto Sans Symbols"/>
              <a:buChar char="▪"/>
            </a:pPr>
            <a:r>
              <a:rPr lang="en-US"/>
              <a:t>From the </a:t>
            </a:r>
            <a:r>
              <a:rPr b="1" lang="en-US"/>
              <a:t>developer's</a:t>
            </a:r>
            <a:r>
              <a:rPr lang="en-US"/>
              <a:t> perspective </a:t>
            </a:r>
            <a:endParaRPr/>
          </a:p>
          <a:p>
            <a:pPr indent="-285750" lvl="1" marL="685800" rtl="0" algn="just">
              <a:lnSpc>
                <a:spcPct val="90000"/>
              </a:lnSpc>
              <a:spcBef>
                <a:spcPts val="0"/>
              </a:spcBef>
              <a:spcAft>
                <a:spcPts val="0"/>
              </a:spcAft>
              <a:buSzPts val="2000"/>
              <a:buChar char="-"/>
            </a:pPr>
            <a:r>
              <a:rPr lang="en-US"/>
              <a:t>Usability is important because it can mean the difference between the success or failure of a system. </a:t>
            </a:r>
            <a:endParaRPr/>
          </a:p>
          <a:p>
            <a:pPr indent="-158750" lvl="1" marL="685800" rtl="0" algn="just">
              <a:lnSpc>
                <a:spcPct val="90000"/>
              </a:lnSpc>
              <a:spcBef>
                <a:spcPts val="0"/>
              </a:spcBef>
              <a:spcAft>
                <a:spcPts val="0"/>
              </a:spcAft>
              <a:buSzPts val="2000"/>
              <a:buNone/>
            </a:pPr>
            <a:r>
              <a:t/>
            </a:r>
            <a:endParaRPr/>
          </a:p>
          <a:p>
            <a:pPr indent="-314325" lvl="0" marL="342900" rtl="0" algn="just">
              <a:lnSpc>
                <a:spcPct val="100000"/>
              </a:lnSpc>
              <a:spcBef>
                <a:spcPts val="450"/>
              </a:spcBef>
              <a:spcAft>
                <a:spcPts val="0"/>
              </a:spcAft>
              <a:buSzPts val="2400"/>
              <a:buFont typeface="Noto Sans Symbols"/>
              <a:buChar char="▪"/>
            </a:pPr>
            <a:r>
              <a:rPr lang="en-US"/>
              <a:t>From a </a:t>
            </a:r>
            <a:r>
              <a:rPr b="1" lang="en-US"/>
              <a:t>management</a:t>
            </a:r>
            <a:r>
              <a:rPr lang="en-US"/>
              <a:t> point of view</a:t>
            </a:r>
            <a:endParaRPr/>
          </a:p>
          <a:p>
            <a:pPr indent="-285750" lvl="1" marL="685800" rtl="0" algn="just">
              <a:lnSpc>
                <a:spcPct val="90000"/>
              </a:lnSpc>
              <a:spcBef>
                <a:spcPts val="0"/>
              </a:spcBef>
              <a:spcAft>
                <a:spcPts val="0"/>
              </a:spcAft>
              <a:buSzPts val="2000"/>
              <a:buChar char="-"/>
            </a:pPr>
            <a:r>
              <a:rPr lang="en-US"/>
              <a:t>Software with poor usability can reduce the workforce’s productivity to a performance worse than without the system. Also, it increases cost and time.</a:t>
            </a:r>
            <a:endParaRPr/>
          </a:p>
          <a:p>
            <a:pPr indent="0" lvl="0" marL="28575" rtl="0" algn="just">
              <a:lnSpc>
                <a:spcPct val="100000"/>
              </a:lnSpc>
              <a:spcBef>
                <a:spcPts val="450"/>
              </a:spcBef>
              <a:spcAft>
                <a:spcPts val="0"/>
              </a:spcAft>
              <a:buSzPts val="2400"/>
              <a:buNone/>
            </a:pPr>
            <a:r>
              <a:t/>
            </a:r>
            <a:endParaRPr/>
          </a:p>
          <a:p>
            <a:pPr indent="-161925" lvl="0" marL="342900" rtl="0" algn="just">
              <a:lnSpc>
                <a:spcPct val="100000"/>
              </a:lnSpc>
              <a:spcBef>
                <a:spcPts val="450"/>
              </a:spcBef>
              <a:spcAft>
                <a:spcPts val="0"/>
              </a:spcAft>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10: Provide Good Help and Documentation</a:t>
            </a:r>
            <a:endParaRPr sz="3200"/>
          </a:p>
        </p:txBody>
      </p:sp>
      <p:sp>
        <p:nvSpPr>
          <p:cNvPr id="432" name="Google Shape;432;p55"/>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33" name="Google Shape;433;p55"/>
          <p:cNvPicPr preferRelativeResize="0"/>
          <p:nvPr/>
        </p:nvPicPr>
        <p:blipFill rotWithShape="1">
          <a:blip r:embed="rId3">
            <a:alphaModFix/>
          </a:blip>
          <a:srcRect b="0" l="0" r="0" t="0"/>
          <a:stretch/>
        </p:blipFill>
        <p:spPr>
          <a:xfrm>
            <a:off x="944214" y="3241719"/>
            <a:ext cx="3068987" cy="1793349"/>
          </a:xfrm>
          <a:prstGeom prst="rect">
            <a:avLst/>
          </a:prstGeom>
          <a:noFill/>
          <a:ln>
            <a:noFill/>
          </a:ln>
        </p:spPr>
      </p:pic>
      <p:sp>
        <p:nvSpPr>
          <p:cNvPr id="434" name="Google Shape;434;p55"/>
          <p:cNvSpPr txBox="1"/>
          <p:nvPr>
            <p:ph idx="1" type="body"/>
          </p:nvPr>
        </p:nvSpPr>
        <p:spPr>
          <a:xfrm>
            <a:off x="431908" y="1296140"/>
            <a:ext cx="8331092" cy="13200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Always deliver help documentation that is easy to search for and focused on users’ tasks. A good practice is to list concrete steps users can follow to complete a task successfully.</a:t>
            </a:r>
            <a:endParaRPr/>
          </a:p>
        </p:txBody>
      </p:sp>
      <p:pic>
        <p:nvPicPr>
          <p:cNvPr id="435" name="Google Shape;435;p55"/>
          <p:cNvPicPr preferRelativeResize="0"/>
          <p:nvPr/>
        </p:nvPicPr>
        <p:blipFill rotWithShape="1">
          <a:blip r:embed="rId4">
            <a:alphaModFix/>
          </a:blip>
          <a:srcRect b="0" l="0" r="0" t="0"/>
          <a:stretch/>
        </p:blipFill>
        <p:spPr>
          <a:xfrm>
            <a:off x="5312833" y="3148586"/>
            <a:ext cx="2722034" cy="2103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10: Provide Good Help and Documentation</a:t>
            </a:r>
            <a:endParaRPr sz="3200"/>
          </a:p>
        </p:txBody>
      </p:sp>
      <p:sp>
        <p:nvSpPr>
          <p:cNvPr id="441" name="Google Shape;441;p56"/>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heuristics #10" id="442" name="Google Shape;442;p56"/>
          <p:cNvPicPr preferRelativeResize="0"/>
          <p:nvPr/>
        </p:nvPicPr>
        <p:blipFill rotWithShape="1">
          <a:blip r:embed="rId3">
            <a:alphaModFix/>
          </a:blip>
          <a:srcRect b="0" l="0" r="0" t="0"/>
          <a:stretch/>
        </p:blipFill>
        <p:spPr>
          <a:xfrm>
            <a:off x="1989666" y="2447132"/>
            <a:ext cx="5716911" cy="3758671"/>
          </a:xfrm>
          <a:prstGeom prst="rect">
            <a:avLst/>
          </a:prstGeom>
          <a:noFill/>
          <a:ln>
            <a:noFill/>
          </a:ln>
        </p:spPr>
      </p:pic>
      <p:sp>
        <p:nvSpPr>
          <p:cNvPr id="443" name="Google Shape;443;p56"/>
          <p:cNvSpPr txBox="1"/>
          <p:nvPr>
            <p:ph idx="1" type="body"/>
          </p:nvPr>
        </p:nvSpPr>
        <p:spPr>
          <a:xfrm>
            <a:off x="431908" y="1296140"/>
            <a:ext cx="8331092" cy="13200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Example of Apple’s assistance for iPhone with actionable steps.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Heuristic 10: Provide Good Help and Documentation</a:t>
            </a:r>
            <a:endParaRPr sz="3200"/>
          </a:p>
        </p:txBody>
      </p:sp>
      <p:sp>
        <p:nvSpPr>
          <p:cNvPr id="449" name="Google Shape;449;p57"/>
          <p:cNvSpPr txBox="1"/>
          <p:nvPr>
            <p:ph idx="1" type="body"/>
          </p:nvPr>
        </p:nvSpPr>
        <p:spPr>
          <a:xfrm>
            <a:off x="431907" y="1296140"/>
            <a:ext cx="7942072" cy="121846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Asana offered several templates to help users get started with common project types. Templates can be useful for both new and existing users</a:t>
            </a:r>
            <a:endParaRPr/>
          </a:p>
        </p:txBody>
      </p:sp>
      <p:sp>
        <p:nvSpPr>
          <p:cNvPr id="450" name="Google Shape;450;p57"/>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51" name="Google Shape;451;p57"/>
          <p:cNvPicPr preferRelativeResize="0"/>
          <p:nvPr/>
        </p:nvPicPr>
        <p:blipFill rotWithShape="1">
          <a:blip r:embed="rId3">
            <a:alphaModFix/>
          </a:blip>
          <a:srcRect b="0" l="0" r="0" t="0"/>
          <a:stretch/>
        </p:blipFill>
        <p:spPr>
          <a:xfrm>
            <a:off x="1689988" y="2654300"/>
            <a:ext cx="5425910" cy="39290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idx="4294967295" type="sldNum"/>
          </p:nvPr>
        </p:nvSpPr>
        <p:spPr>
          <a:xfrm>
            <a:off x="0" y="0"/>
            <a:ext cx="39052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57" name="Google Shape;457;p58"/>
          <p:cNvSpPr txBox="1"/>
          <p:nvPr/>
        </p:nvSpPr>
        <p:spPr>
          <a:xfrm>
            <a:off x="1779440" y="2759861"/>
            <a:ext cx="558511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chemeClr val="lt1"/>
                </a:solidFill>
                <a:latin typeface="Calibri"/>
                <a:ea typeface="Calibri"/>
                <a:cs typeface="Calibri"/>
                <a:sym typeface="Calibri"/>
              </a:rPr>
              <a:t>Usability Evaluation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Usability Evaluation</a:t>
            </a:r>
            <a:endParaRPr/>
          </a:p>
        </p:txBody>
      </p:sp>
      <p:sp>
        <p:nvSpPr>
          <p:cNvPr id="463" name="Google Shape;463;p59"/>
          <p:cNvSpPr txBox="1"/>
          <p:nvPr>
            <p:ph idx="1" type="body"/>
          </p:nvPr>
        </p:nvSpPr>
        <p:spPr>
          <a:xfrm>
            <a:off x="431908" y="1296140"/>
            <a:ext cx="8331092"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t>The range of evaluation plans might be from an ambitious two-year test to a few days test.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The range of costs might be from 20% of a project down to 5%.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Few years ago, evaluation was considered as “just a good idea”</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Failure to perform and document testing could lead to failed projects.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The Five Es of Usability</a:t>
            </a:r>
            <a:endParaRPr/>
          </a:p>
        </p:txBody>
      </p:sp>
      <p:sp>
        <p:nvSpPr>
          <p:cNvPr id="469" name="Google Shape;469;p60"/>
          <p:cNvSpPr txBox="1"/>
          <p:nvPr>
            <p:ph idx="1" type="body"/>
          </p:nvPr>
        </p:nvSpPr>
        <p:spPr>
          <a:xfrm>
            <a:off x="431908" y="1296140"/>
            <a:ext cx="8077092"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t>Effective</a:t>
            </a:r>
            <a:endParaRPr/>
          </a:p>
          <a:p>
            <a:pPr indent="-285750" lvl="1" marL="685800" rtl="0" algn="just">
              <a:lnSpc>
                <a:spcPct val="100000"/>
              </a:lnSpc>
              <a:spcBef>
                <a:spcPts val="0"/>
              </a:spcBef>
              <a:spcAft>
                <a:spcPts val="0"/>
              </a:spcAft>
              <a:buSzPts val="2000"/>
              <a:buChar char="-"/>
            </a:pPr>
            <a:r>
              <a:rPr lang="en-US">
                <a:solidFill>
                  <a:srgbClr val="0070C0"/>
                </a:solidFill>
              </a:rPr>
              <a:t>The completeness and accuracy with which users achieve their goals. </a:t>
            </a:r>
            <a:endParaRPr/>
          </a:p>
          <a:p>
            <a:pPr indent="-314325" lvl="1" marL="342900" rtl="0" algn="just">
              <a:lnSpc>
                <a:spcPct val="100000"/>
              </a:lnSpc>
              <a:spcBef>
                <a:spcPts val="450"/>
              </a:spcBef>
              <a:spcAft>
                <a:spcPts val="0"/>
              </a:spcAft>
              <a:buSzPts val="2400"/>
              <a:buFont typeface="Noto Sans Symbols"/>
              <a:buChar char="▪"/>
            </a:pPr>
            <a:r>
              <a:rPr lang="en-US" sz="2400">
                <a:solidFill>
                  <a:schemeClr val="dk1"/>
                </a:solidFill>
              </a:rPr>
              <a:t>Efficient</a:t>
            </a:r>
            <a:endParaRPr/>
          </a:p>
          <a:p>
            <a:pPr indent="-285750" lvl="1" marL="685800" rtl="0" algn="just">
              <a:lnSpc>
                <a:spcPct val="100000"/>
              </a:lnSpc>
              <a:spcBef>
                <a:spcPts val="0"/>
              </a:spcBef>
              <a:spcAft>
                <a:spcPts val="0"/>
              </a:spcAft>
              <a:buSzPts val="2000"/>
              <a:buChar char="-"/>
            </a:pPr>
            <a:r>
              <a:rPr lang="en-US">
                <a:solidFill>
                  <a:srgbClr val="0070C0"/>
                </a:solidFill>
              </a:rPr>
              <a:t>The speed (with accuracy) with which users can complete their tasks. </a:t>
            </a:r>
            <a:endParaRPr/>
          </a:p>
          <a:p>
            <a:pPr indent="-314325" lvl="0" marL="342900" rtl="0" algn="just">
              <a:lnSpc>
                <a:spcPct val="100000"/>
              </a:lnSpc>
              <a:spcBef>
                <a:spcPts val="450"/>
              </a:spcBef>
              <a:spcAft>
                <a:spcPts val="0"/>
              </a:spcAft>
              <a:buSzPts val="2400"/>
              <a:buFont typeface="Noto Sans Symbols"/>
              <a:buChar char="▪"/>
            </a:pPr>
            <a:r>
              <a:rPr lang="en-US"/>
              <a:t>Engaging</a:t>
            </a:r>
            <a:endParaRPr/>
          </a:p>
          <a:p>
            <a:pPr indent="-285750" lvl="1" marL="685800" rtl="0" algn="just">
              <a:lnSpc>
                <a:spcPct val="100000"/>
              </a:lnSpc>
              <a:spcBef>
                <a:spcPts val="0"/>
              </a:spcBef>
              <a:spcAft>
                <a:spcPts val="0"/>
              </a:spcAft>
              <a:buSzPts val="2000"/>
              <a:buChar char="-"/>
            </a:pPr>
            <a:r>
              <a:rPr lang="en-US">
                <a:solidFill>
                  <a:srgbClr val="0070C0"/>
                </a:solidFill>
              </a:rPr>
              <a:t>The degree to which the tone and style of the interface makes the product pleasant or satisfying to use. </a:t>
            </a:r>
            <a:endParaRPr/>
          </a:p>
          <a:p>
            <a:pPr indent="-314325" lvl="0" marL="342900" rtl="0" algn="just">
              <a:lnSpc>
                <a:spcPct val="100000"/>
              </a:lnSpc>
              <a:spcBef>
                <a:spcPts val="450"/>
              </a:spcBef>
              <a:spcAft>
                <a:spcPts val="0"/>
              </a:spcAft>
              <a:buSzPts val="2400"/>
              <a:buFont typeface="Noto Sans Symbols"/>
              <a:buChar char="▪"/>
            </a:pPr>
            <a:r>
              <a:rPr lang="en-US"/>
              <a:t>Error tolerant</a:t>
            </a:r>
            <a:endParaRPr/>
          </a:p>
          <a:p>
            <a:pPr indent="-285750" lvl="1" marL="685800" rtl="0" algn="just">
              <a:lnSpc>
                <a:spcPct val="100000"/>
              </a:lnSpc>
              <a:spcBef>
                <a:spcPts val="0"/>
              </a:spcBef>
              <a:spcAft>
                <a:spcPts val="0"/>
              </a:spcAft>
              <a:buSzPts val="2000"/>
              <a:buChar char="-"/>
            </a:pPr>
            <a:r>
              <a:rPr lang="en-US">
                <a:solidFill>
                  <a:srgbClr val="0070C0"/>
                </a:solidFill>
              </a:rPr>
              <a:t>How well the design prevents errors or helps with recovery from those that do occur. </a:t>
            </a:r>
            <a:endParaRPr/>
          </a:p>
          <a:p>
            <a:pPr indent="-314325" lvl="0" marL="342900" rtl="0" algn="just">
              <a:lnSpc>
                <a:spcPct val="100000"/>
              </a:lnSpc>
              <a:spcBef>
                <a:spcPts val="450"/>
              </a:spcBef>
              <a:spcAft>
                <a:spcPts val="0"/>
              </a:spcAft>
              <a:buSzPts val="2400"/>
              <a:buFont typeface="Noto Sans Symbols"/>
              <a:buChar char="▪"/>
            </a:pPr>
            <a:r>
              <a:rPr lang="en-US"/>
              <a:t>Easy to learn</a:t>
            </a:r>
            <a:endParaRPr/>
          </a:p>
          <a:p>
            <a:pPr indent="-285750" lvl="1" marL="685800" rtl="0" algn="just">
              <a:lnSpc>
                <a:spcPct val="100000"/>
              </a:lnSpc>
              <a:spcBef>
                <a:spcPts val="0"/>
              </a:spcBef>
              <a:spcAft>
                <a:spcPts val="0"/>
              </a:spcAft>
              <a:buSzPts val="2000"/>
              <a:buChar char="-"/>
            </a:pPr>
            <a:r>
              <a:rPr lang="en-US">
                <a:solidFill>
                  <a:srgbClr val="0070C0"/>
                </a:solidFill>
              </a:rPr>
              <a:t>How well the product supports both initial orientation and deepening understanding of its capabilities. </a:t>
            </a:r>
            <a:endParaRPr/>
          </a:p>
          <a:p>
            <a:pPr indent="-149225" lvl="0" marL="342900" rtl="0" algn="just">
              <a:lnSpc>
                <a:spcPct val="100000"/>
              </a:lnSpc>
              <a:spcBef>
                <a:spcPts val="450"/>
              </a:spcBef>
              <a:spcAft>
                <a:spcPts val="0"/>
              </a:spcAft>
              <a:buSzPts val="2600"/>
              <a:buFont typeface="Noto Sans Symbols"/>
              <a:buNone/>
            </a:pPr>
            <a:r>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Dimensions of Usability Evaluations </a:t>
            </a:r>
            <a:endParaRPr/>
          </a:p>
        </p:txBody>
      </p:sp>
      <p:pic>
        <p:nvPicPr>
          <p:cNvPr id="475" name="Google Shape;475;p61"/>
          <p:cNvPicPr preferRelativeResize="0"/>
          <p:nvPr/>
        </p:nvPicPr>
        <p:blipFill rotWithShape="1">
          <a:blip r:embed="rId3">
            <a:alphaModFix/>
          </a:blip>
          <a:srcRect b="0" l="0" r="0" t="0"/>
          <a:stretch/>
        </p:blipFill>
        <p:spPr>
          <a:xfrm>
            <a:off x="471488" y="1685925"/>
            <a:ext cx="8202612" cy="4105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Dimensions of Usability Evaluations </a:t>
            </a:r>
            <a:endParaRPr/>
          </a:p>
        </p:txBody>
      </p:sp>
      <p:grpSp>
        <p:nvGrpSpPr>
          <p:cNvPr id="481" name="Google Shape;481;p62"/>
          <p:cNvGrpSpPr/>
          <p:nvPr/>
        </p:nvGrpSpPr>
        <p:grpSpPr>
          <a:xfrm>
            <a:off x="452438" y="1676400"/>
            <a:ext cx="8213725" cy="3521075"/>
            <a:chOff x="285" y="1056"/>
            <a:chExt cx="5174" cy="2218"/>
          </a:xfrm>
        </p:grpSpPr>
        <p:pic>
          <p:nvPicPr>
            <p:cNvPr id="482" name="Google Shape;482;p62"/>
            <p:cNvPicPr preferRelativeResize="0"/>
            <p:nvPr/>
          </p:nvPicPr>
          <p:blipFill rotWithShape="1">
            <a:blip r:embed="rId3">
              <a:alphaModFix/>
            </a:blip>
            <a:srcRect b="0" l="0" r="0" t="0"/>
            <a:stretch/>
          </p:blipFill>
          <p:spPr>
            <a:xfrm>
              <a:off x="288" y="1056"/>
              <a:ext cx="5171" cy="282"/>
            </a:xfrm>
            <a:prstGeom prst="rect">
              <a:avLst/>
            </a:prstGeom>
            <a:noFill/>
            <a:ln>
              <a:noFill/>
            </a:ln>
          </p:spPr>
        </p:pic>
        <p:pic>
          <p:nvPicPr>
            <p:cNvPr id="483" name="Google Shape;483;p62"/>
            <p:cNvPicPr preferRelativeResize="0"/>
            <p:nvPr/>
          </p:nvPicPr>
          <p:blipFill rotWithShape="1">
            <a:blip r:embed="rId4">
              <a:alphaModFix/>
            </a:blip>
            <a:srcRect b="0" l="0" r="0" t="0"/>
            <a:stretch/>
          </p:blipFill>
          <p:spPr>
            <a:xfrm>
              <a:off x="285" y="1336"/>
              <a:ext cx="5159" cy="1938"/>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In Class Activity</a:t>
            </a:r>
            <a:endParaRPr/>
          </a:p>
        </p:txBody>
      </p:sp>
      <p:sp>
        <p:nvSpPr>
          <p:cNvPr id="489" name="Google Shape;489;p6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Visit the Priceline website and apply Neilsen’s Heuristics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u="sng">
                <a:solidFill>
                  <a:schemeClr val="hlink"/>
                </a:solidFill>
                <a:hlinkClick r:id="rId3"/>
              </a:rPr>
              <a:t>https://www.priceline.com/?vrid=5d15f6adc2209968925f6f3c03eac0b1</a:t>
            </a:r>
            <a:endParaRPr/>
          </a:p>
          <a:p>
            <a:pPr indent="0" lvl="0" marL="28575" rtl="0" algn="just">
              <a:lnSpc>
                <a:spcPct val="100000"/>
              </a:lnSpc>
              <a:spcBef>
                <a:spcPts val="450"/>
              </a:spcBef>
              <a:spcAft>
                <a:spcPts val="0"/>
              </a:spcAft>
              <a:buSzPts val="2400"/>
              <a:buNone/>
            </a:pPr>
            <a:r>
              <a:t/>
            </a:r>
            <a:endParaRPr/>
          </a:p>
        </p:txBody>
      </p:sp>
      <p:sp>
        <p:nvSpPr>
          <p:cNvPr id="490" name="Google Shape;490;p63"/>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References</a:t>
            </a:r>
            <a:endParaRPr/>
          </a:p>
        </p:txBody>
      </p:sp>
      <p:sp>
        <p:nvSpPr>
          <p:cNvPr id="496" name="Google Shape;496;p64"/>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514350" lvl="0" marL="514350" rtl="0" algn="just">
              <a:lnSpc>
                <a:spcPct val="100000"/>
              </a:lnSpc>
              <a:spcBef>
                <a:spcPts val="0"/>
              </a:spcBef>
              <a:spcAft>
                <a:spcPts val="0"/>
              </a:spcAft>
              <a:buSzPts val="2000"/>
              <a:buChar char="▪"/>
            </a:pPr>
            <a:r>
              <a:rPr lang="en-US" sz="2000"/>
              <a:t>Ben Shneiderman, and Catherine Plaisant, Designing the user interface, 5</a:t>
            </a:r>
            <a:r>
              <a:rPr baseline="30000" lang="en-US" sz="2000"/>
              <a:t>th</a:t>
            </a:r>
            <a:r>
              <a:rPr lang="en-US" sz="2000"/>
              <a:t> Edition, Pearson Addison-Wesley, 2010</a:t>
            </a:r>
            <a:endParaRPr/>
          </a:p>
          <a:p>
            <a:pPr indent="-514350" lvl="0" marL="514350" rtl="0" algn="just">
              <a:lnSpc>
                <a:spcPct val="100000"/>
              </a:lnSpc>
              <a:spcBef>
                <a:spcPts val="450"/>
              </a:spcBef>
              <a:spcAft>
                <a:spcPts val="0"/>
              </a:spcAft>
              <a:buSzPts val="2000"/>
              <a:buChar char="▪"/>
            </a:pPr>
            <a:r>
              <a:rPr lang="en-US" sz="2000" u="sng">
                <a:solidFill>
                  <a:schemeClr val="hlink"/>
                </a:solidFill>
                <a:hlinkClick r:id="rId3"/>
              </a:rPr>
              <a:t>http://tims-ideas.blogspot.com/2011/06/usability-blooper-microsoft-excel.html</a:t>
            </a:r>
            <a:endParaRPr sz="2000"/>
          </a:p>
          <a:p>
            <a:pPr indent="-514350" lvl="0" marL="514350" rtl="0" algn="just">
              <a:lnSpc>
                <a:spcPct val="100000"/>
              </a:lnSpc>
              <a:spcBef>
                <a:spcPts val="450"/>
              </a:spcBef>
              <a:spcAft>
                <a:spcPts val="0"/>
              </a:spcAft>
              <a:buSzPts val="2000"/>
              <a:buChar char="▪"/>
            </a:pPr>
            <a:r>
              <a:rPr lang="en-US" sz="2000" u="sng">
                <a:solidFill>
                  <a:schemeClr val="hlink"/>
                </a:solidFill>
                <a:hlinkClick r:id="rId4"/>
              </a:rPr>
              <a:t>https://www.nngroup.com/articles/ten-usability-heuristics/</a:t>
            </a:r>
            <a:r>
              <a:rPr lang="en-US" sz="2000"/>
              <a:t> </a:t>
            </a:r>
            <a:endParaRPr/>
          </a:p>
          <a:p>
            <a:pPr indent="-514350" lvl="0" marL="514350" rtl="0" algn="just">
              <a:lnSpc>
                <a:spcPct val="100000"/>
              </a:lnSpc>
              <a:spcBef>
                <a:spcPts val="450"/>
              </a:spcBef>
              <a:spcAft>
                <a:spcPts val="0"/>
              </a:spcAft>
              <a:buSzPts val="2000"/>
              <a:buChar char="▪"/>
            </a:pPr>
            <a:r>
              <a:rPr lang="en-US" sz="2000" u="sng">
                <a:solidFill>
                  <a:schemeClr val="hlink"/>
                </a:solidFill>
                <a:hlinkClick r:id="rId5"/>
              </a:rPr>
              <a:t>https://aelaschool.com/en/interactiondesign/10-usability-heuristics-ui-design/</a:t>
            </a:r>
            <a:r>
              <a:rPr lang="en-US" sz="2000"/>
              <a:t> </a:t>
            </a:r>
            <a:endParaRPr/>
          </a:p>
        </p:txBody>
      </p:sp>
      <p:sp>
        <p:nvSpPr>
          <p:cNvPr id="497" name="Google Shape;497;p64"/>
          <p:cNvSpPr txBox="1"/>
          <p:nvPr>
            <p:ph idx="12" type="sldNum"/>
          </p:nvPr>
        </p:nvSpPr>
        <p:spPr>
          <a:xfrm>
            <a:off x="1" y="2"/>
            <a:ext cx="39095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1"/>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Why is Usability Important? </a:t>
            </a:r>
            <a:endParaRPr/>
          </a:p>
        </p:txBody>
      </p:sp>
      <p:sp>
        <p:nvSpPr>
          <p:cNvPr id="95" name="Google Shape;95;p11"/>
          <p:cNvSpPr txBox="1"/>
          <p:nvPr>
            <p:ph idx="1" type="body"/>
          </p:nvPr>
        </p:nvSpPr>
        <p:spPr>
          <a:xfrm>
            <a:off x="431908" y="1296140"/>
            <a:ext cx="7754149" cy="5232540"/>
          </a:xfrm>
          <a:prstGeom prst="rect">
            <a:avLst/>
          </a:prstGeom>
          <a:noFill/>
          <a:ln>
            <a:noFill/>
          </a:ln>
        </p:spPr>
        <p:txBody>
          <a:bodyPr anchorCtr="0" anchor="t" bIns="44600" lIns="90825" spcFirstLastPara="1" rIns="90825" wrap="square" tIns="44600">
            <a:noAutofit/>
          </a:bodyPr>
          <a:lstStyle/>
          <a:p>
            <a:pPr indent="-314325" lvl="0" marL="342900" rtl="0" algn="just">
              <a:lnSpc>
                <a:spcPct val="100000"/>
              </a:lnSpc>
              <a:spcBef>
                <a:spcPts val="0"/>
              </a:spcBef>
              <a:spcAft>
                <a:spcPts val="0"/>
              </a:spcAft>
              <a:buSzPts val="2400"/>
              <a:buFont typeface="Noto Sans Symbols"/>
              <a:buChar char="▪"/>
            </a:pPr>
            <a:r>
              <a:rPr lang="en-US"/>
              <a:t>In all cases, lack of usability can cost time and effort and can greatly determine the success or failure of a system. </a:t>
            </a:r>
            <a:endParaRPr/>
          </a:p>
          <a:p>
            <a:pPr indent="-161925" lvl="0" marL="342900" rtl="0" algn="just">
              <a:lnSpc>
                <a:spcPct val="100000"/>
              </a:lnSpc>
              <a:spcBef>
                <a:spcPts val="450"/>
              </a:spcBef>
              <a:spcAft>
                <a:spcPts val="0"/>
              </a:spcAft>
              <a:buSzPts val="2400"/>
              <a:buFont typeface="Noto Sans Symbols"/>
              <a:buNone/>
            </a:pPr>
            <a:r>
              <a:t/>
            </a:r>
            <a:endParaRPr/>
          </a:p>
          <a:p>
            <a:pPr indent="-314325" lvl="0" marL="342900" rtl="0" algn="just">
              <a:lnSpc>
                <a:spcPct val="100000"/>
              </a:lnSpc>
              <a:spcBef>
                <a:spcPts val="450"/>
              </a:spcBef>
              <a:spcAft>
                <a:spcPts val="0"/>
              </a:spcAft>
              <a:buSzPts val="2400"/>
              <a:buFont typeface="Noto Sans Symbols"/>
              <a:buChar char="▪"/>
            </a:pPr>
            <a:r>
              <a:rPr lang="en-US"/>
              <a:t>Given a choice, people will tend to buy more user-friendly systems.</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2"/>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Motivational Example</a:t>
            </a:r>
            <a:endParaRPr/>
          </a:p>
        </p:txBody>
      </p:sp>
      <p:sp>
        <p:nvSpPr>
          <p:cNvPr id="101" name="Google Shape;101;p12"/>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Microsoft Excel</a:t>
            </a:r>
            <a:endParaRPr/>
          </a:p>
          <a:p>
            <a:pPr indent="-285750" lvl="1" marL="685800" rtl="0" algn="just">
              <a:lnSpc>
                <a:spcPct val="100000"/>
              </a:lnSpc>
              <a:spcBef>
                <a:spcPts val="0"/>
              </a:spcBef>
              <a:spcAft>
                <a:spcPts val="0"/>
              </a:spcAft>
              <a:buSzPts val="2000"/>
              <a:buChar char="-"/>
            </a:pPr>
            <a:r>
              <a:rPr lang="en-US"/>
              <a:t>Poor error message when it cannot find an item. </a:t>
            </a:r>
            <a:endParaRPr/>
          </a:p>
          <a:p>
            <a:pPr indent="-314325" lvl="0" marL="342900" rtl="0" algn="just">
              <a:lnSpc>
                <a:spcPct val="100000"/>
              </a:lnSpc>
              <a:spcBef>
                <a:spcPts val="450"/>
              </a:spcBef>
              <a:spcAft>
                <a:spcPts val="0"/>
              </a:spcAft>
              <a:buSzPts val="2400"/>
              <a:buFont typeface="Noto Sans Symbols"/>
              <a:buChar char="▪"/>
            </a:pPr>
            <a:r>
              <a:rPr lang="en-US"/>
              <a:t>Enter a spreadsheet and select more than one cell.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b="1"/>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a:p>
            <a:pPr indent="-161925" lvl="0" marL="342900" rtl="0" algn="just">
              <a:lnSpc>
                <a:spcPct val="100000"/>
              </a:lnSpc>
              <a:spcBef>
                <a:spcPts val="450"/>
              </a:spcBef>
              <a:spcAft>
                <a:spcPts val="0"/>
              </a:spcAft>
              <a:buSzPts val="2400"/>
              <a:buFont typeface="Noto Sans Symbols"/>
              <a:buNone/>
            </a:pPr>
            <a:r>
              <a:t/>
            </a:r>
            <a:endParaRPr/>
          </a:p>
        </p:txBody>
      </p:sp>
      <p:pic>
        <p:nvPicPr>
          <p:cNvPr id="102" name="Google Shape;102;p12"/>
          <p:cNvPicPr preferRelativeResize="0"/>
          <p:nvPr/>
        </p:nvPicPr>
        <p:blipFill rotWithShape="1">
          <a:blip r:embed="rId3">
            <a:alphaModFix/>
          </a:blip>
          <a:srcRect b="0" l="0" r="0" t="0"/>
          <a:stretch/>
        </p:blipFill>
        <p:spPr>
          <a:xfrm>
            <a:off x="1405467" y="2700867"/>
            <a:ext cx="4910667" cy="38824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3"/>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Motivational Example</a:t>
            </a:r>
            <a:endParaRPr/>
          </a:p>
        </p:txBody>
      </p:sp>
      <p:sp>
        <p:nvSpPr>
          <p:cNvPr id="108" name="Google Shape;108;p13"/>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Earlier versions of Excel</a:t>
            </a:r>
            <a:endParaRPr/>
          </a:p>
        </p:txBody>
      </p:sp>
      <p:pic>
        <p:nvPicPr>
          <p:cNvPr id="109" name="Google Shape;109;p13"/>
          <p:cNvPicPr preferRelativeResize="0"/>
          <p:nvPr/>
        </p:nvPicPr>
        <p:blipFill rotWithShape="1">
          <a:blip r:embed="rId3">
            <a:alphaModFix/>
          </a:blip>
          <a:srcRect b="0" l="0" r="0" t="0"/>
          <a:stretch/>
        </p:blipFill>
        <p:spPr>
          <a:xfrm>
            <a:off x="1778000" y="2476500"/>
            <a:ext cx="55880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type="title"/>
          </p:nvPr>
        </p:nvSpPr>
        <p:spPr>
          <a:xfrm>
            <a:off x="412666" y="274652"/>
            <a:ext cx="8350334" cy="764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Motivational Example</a:t>
            </a:r>
            <a:endParaRPr/>
          </a:p>
        </p:txBody>
      </p:sp>
      <p:sp>
        <p:nvSpPr>
          <p:cNvPr id="115" name="Google Shape;115;p14"/>
          <p:cNvSpPr txBox="1"/>
          <p:nvPr>
            <p:ph idx="1" type="body"/>
          </p:nvPr>
        </p:nvSpPr>
        <p:spPr>
          <a:xfrm>
            <a:off x="431908" y="1296140"/>
            <a:ext cx="8331092" cy="5232540"/>
          </a:xfrm>
          <a:prstGeom prst="rect">
            <a:avLst/>
          </a:prstGeom>
          <a:noFill/>
          <a:ln>
            <a:noFill/>
          </a:ln>
        </p:spPr>
        <p:txBody>
          <a:bodyPr anchorCtr="0" anchor="t" bIns="91425" lIns="91425" spcFirstLastPara="1" rIns="91425" wrap="square" tIns="91425">
            <a:noAutofit/>
          </a:bodyPr>
          <a:lstStyle/>
          <a:p>
            <a:pPr indent="-314325" lvl="0" marL="342900" rtl="0" algn="just">
              <a:lnSpc>
                <a:spcPct val="100000"/>
              </a:lnSpc>
              <a:spcBef>
                <a:spcPts val="0"/>
              </a:spcBef>
              <a:spcAft>
                <a:spcPts val="0"/>
              </a:spcAft>
              <a:buSzPts val="2400"/>
              <a:buFont typeface="Noto Sans Symbols"/>
              <a:buChar char="▪"/>
            </a:pPr>
            <a:r>
              <a:rPr lang="en-US"/>
              <a:t>Office 365</a:t>
            </a:r>
            <a:endParaRPr/>
          </a:p>
        </p:txBody>
      </p:sp>
      <p:pic>
        <p:nvPicPr>
          <p:cNvPr id="116" name="Google Shape;116;p14"/>
          <p:cNvPicPr preferRelativeResize="0"/>
          <p:nvPr/>
        </p:nvPicPr>
        <p:blipFill rotWithShape="1">
          <a:blip r:embed="rId3">
            <a:alphaModFix/>
          </a:blip>
          <a:srcRect b="0" l="0" r="0" t="0"/>
          <a:stretch/>
        </p:blipFill>
        <p:spPr>
          <a:xfrm>
            <a:off x="431908" y="1765300"/>
            <a:ext cx="8133594" cy="49135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E205Lecture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